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0.xml" ContentType="application/vnd.openxmlformats-officedocument.presentationml.tags+xml"/>
  <Override PartName="/ppt/tags/tag11.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4"/>
  </p:notesMasterIdLst>
  <p:sldIdLst>
    <p:sldId id="378" r:id="rId2"/>
    <p:sldId id="303" r:id="rId3"/>
    <p:sldId id="379" r:id="rId4"/>
    <p:sldId id="325" r:id="rId5"/>
    <p:sldId id="305" r:id="rId6"/>
    <p:sldId id="339" r:id="rId7"/>
    <p:sldId id="352" r:id="rId8"/>
    <p:sldId id="364" r:id="rId9"/>
    <p:sldId id="353" r:id="rId10"/>
    <p:sldId id="356" r:id="rId11"/>
    <p:sldId id="365" r:id="rId12"/>
    <p:sldId id="358" r:id="rId13"/>
    <p:sldId id="357" r:id="rId14"/>
    <p:sldId id="366" r:id="rId15"/>
    <p:sldId id="311" r:id="rId16"/>
    <p:sldId id="327" r:id="rId17"/>
    <p:sldId id="372" r:id="rId18"/>
    <p:sldId id="374" r:id="rId19"/>
    <p:sldId id="373" r:id="rId20"/>
    <p:sldId id="363" r:id="rId21"/>
    <p:sldId id="370" r:id="rId22"/>
    <p:sldId id="326" r:id="rId23"/>
    <p:sldId id="369" r:id="rId24"/>
    <p:sldId id="367" r:id="rId25"/>
    <p:sldId id="329" r:id="rId26"/>
    <p:sldId id="330" r:id="rId27"/>
    <p:sldId id="331" r:id="rId28"/>
    <p:sldId id="371" r:id="rId29"/>
    <p:sldId id="333" r:id="rId30"/>
    <p:sldId id="377" r:id="rId31"/>
    <p:sldId id="376" r:id="rId32"/>
    <p:sldId id="375" r:id="rId3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A5E"/>
    <a:srgbClr val="7794F2"/>
    <a:srgbClr val="768FE3"/>
    <a:srgbClr val="647CCC"/>
    <a:srgbClr val="1443DE"/>
    <a:srgbClr val="718DEB"/>
    <a:srgbClr val="8D8DF7"/>
    <a:srgbClr val="9595C7"/>
    <a:srgbClr val="E6E6EE"/>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86BF46-E9CC-41BE-904C-878268B7048C}" v="3879" dt="2023-07-17T13:26:45.6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68402" autoAdjust="0"/>
  </p:normalViewPr>
  <p:slideViewPr>
    <p:cSldViewPr snapToGrid="0">
      <p:cViewPr varScale="1">
        <p:scale>
          <a:sx n="75" d="100"/>
          <a:sy n="75" d="100"/>
        </p:scale>
        <p:origin x="19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ata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ata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BC132F-5363-46AA-B795-325044C04300}" type="doc">
      <dgm:prSet loTypeId="urn:microsoft.com/office/officeart/2018/2/layout/IconVerticalSolidList" loCatId="icon" qsTypeId="urn:microsoft.com/office/officeart/2005/8/quickstyle/simple1" qsCatId="simple" csTypeId="urn:microsoft.com/office/officeart/2005/8/colors/accent5_4" csCatId="accent5" phldr="1"/>
      <dgm:spPr/>
      <dgm:t>
        <a:bodyPr/>
        <a:lstStyle/>
        <a:p>
          <a:endParaRPr lang="en-US"/>
        </a:p>
      </dgm:t>
    </dgm:pt>
    <dgm:pt modelId="{82F886D2-8908-4C2E-BCC4-D6DEC28E251E}">
      <dgm:prSet/>
      <dgm:spPr/>
      <dgm:t>
        <a:bodyPr/>
        <a:lstStyle/>
        <a:p>
          <a:pPr>
            <a:lnSpc>
              <a:spcPct val="100000"/>
            </a:lnSpc>
          </a:pPr>
          <a:r>
            <a:rPr lang="en-US">
              <a:solidFill>
                <a:schemeClr val="bg1"/>
              </a:solidFill>
              <a:latin typeface="Google Sans" panose="020B0503030502040204" pitchFamily="34" charset="0"/>
            </a:rPr>
            <a:t>Chatbot on Slack is based on a LLM and company-internal information.</a:t>
          </a:r>
        </a:p>
      </dgm:t>
    </dgm:pt>
    <dgm:pt modelId="{19CAF799-1656-486C-A01D-91020E89D114}" type="parTrans" cxnId="{D992C315-9FC2-4A69-98C3-E1D244D622FE}">
      <dgm:prSet/>
      <dgm:spPr/>
      <dgm:t>
        <a:bodyPr/>
        <a:lstStyle/>
        <a:p>
          <a:endParaRPr lang="en-US"/>
        </a:p>
      </dgm:t>
    </dgm:pt>
    <dgm:pt modelId="{F5C33ADB-91FC-430F-A7AE-A150E5272796}" type="sibTrans" cxnId="{D992C315-9FC2-4A69-98C3-E1D244D622FE}">
      <dgm:prSet/>
      <dgm:spPr/>
      <dgm:t>
        <a:bodyPr/>
        <a:lstStyle/>
        <a:p>
          <a:endParaRPr lang="en-US"/>
        </a:p>
      </dgm:t>
    </dgm:pt>
    <dgm:pt modelId="{A685523A-F622-44E8-83B8-33DECEA69154}">
      <dgm:prSet/>
      <dgm:spPr/>
      <dgm:t>
        <a:bodyPr/>
        <a:lstStyle/>
        <a:p>
          <a:pPr>
            <a:lnSpc>
              <a:spcPct val="100000"/>
            </a:lnSpc>
          </a:pPr>
          <a:r>
            <a:rPr lang="en-US">
              <a:solidFill>
                <a:schemeClr val="bg1"/>
              </a:solidFill>
              <a:latin typeface="Google Sans" panose="020B0503030502040204" pitchFamily="34" charset="0"/>
            </a:rPr>
            <a:t>Data retrieved from company’s Confluence, Slack and Google Drive.</a:t>
          </a:r>
        </a:p>
      </dgm:t>
    </dgm:pt>
    <dgm:pt modelId="{CCE78018-B699-4B86-9761-4823B5C2FE96}" type="parTrans" cxnId="{C98A48EB-D7C9-47D3-B56E-03ABDD4287E1}">
      <dgm:prSet/>
      <dgm:spPr/>
      <dgm:t>
        <a:bodyPr/>
        <a:lstStyle/>
        <a:p>
          <a:endParaRPr lang="en-US"/>
        </a:p>
      </dgm:t>
    </dgm:pt>
    <dgm:pt modelId="{23354FFE-122A-4192-8E1A-77560DAC63D2}" type="sibTrans" cxnId="{C98A48EB-D7C9-47D3-B56E-03ABDD4287E1}">
      <dgm:prSet/>
      <dgm:spPr/>
      <dgm:t>
        <a:bodyPr/>
        <a:lstStyle/>
        <a:p>
          <a:endParaRPr lang="en-US"/>
        </a:p>
      </dgm:t>
    </dgm:pt>
    <dgm:pt modelId="{FF8AD7DC-8340-4A4D-84B9-94C077F62185}">
      <dgm:prSet/>
      <dgm:spPr/>
      <dgm:t>
        <a:bodyPr/>
        <a:lstStyle/>
        <a:p>
          <a:pPr>
            <a:lnSpc>
              <a:spcPct val="100000"/>
            </a:lnSpc>
          </a:pPr>
          <a:r>
            <a:rPr lang="en-US">
              <a:solidFill>
                <a:schemeClr val="bg1"/>
              </a:solidFill>
              <a:latin typeface="Google Sans" panose="020B0503030502040204" pitchFamily="34" charset="0"/>
            </a:rPr>
            <a:t>Employees can ask the chatbot questions about the company.</a:t>
          </a:r>
        </a:p>
      </dgm:t>
    </dgm:pt>
    <dgm:pt modelId="{C1A80487-5FB9-44D6-990E-183857F43F23}" type="parTrans" cxnId="{E246FA1F-21A5-41C8-BE4B-37A950E4A92B}">
      <dgm:prSet/>
      <dgm:spPr/>
      <dgm:t>
        <a:bodyPr/>
        <a:lstStyle/>
        <a:p>
          <a:endParaRPr lang="en-US"/>
        </a:p>
      </dgm:t>
    </dgm:pt>
    <dgm:pt modelId="{6B888ECB-99DF-4D30-8E44-F3DDE2034DB1}" type="sibTrans" cxnId="{E246FA1F-21A5-41C8-BE4B-37A950E4A92B}">
      <dgm:prSet/>
      <dgm:spPr/>
      <dgm:t>
        <a:bodyPr/>
        <a:lstStyle/>
        <a:p>
          <a:endParaRPr lang="en-US"/>
        </a:p>
      </dgm:t>
    </dgm:pt>
    <dgm:pt modelId="{BEC96F2A-626E-4C32-9998-7D65C4326259}" type="pres">
      <dgm:prSet presAssocID="{BABC132F-5363-46AA-B795-325044C04300}" presName="root" presStyleCnt="0">
        <dgm:presLayoutVars>
          <dgm:dir/>
          <dgm:resizeHandles val="exact"/>
        </dgm:presLayoutVars>
      </dgm:prSet>
      <dgm:spPr/>
    </dgm:pt>
    <dgm:pt modelId="{5DA4B46E-3ED3-41C4-9333-1977DB42C4F5}" type="pres">
      <dgm:prSet presAssocID="{82F886D2-8908-4C2E-BCC4-D6DEC28E251E}" presName="compNode" presStyleCnt="0"/>
      <dgm:spPr/>
    </dgm:pt>
    <dgm:pt modelId="{EEA4CDAD-6002-40DA-8157-143643D47B3F}" type="pres">
      <dgm:prSet presAssocID="{82F886D2-8908-4C2E-BCC4-D6DEC28E251E}" presName="bgRect" presStyleLbl="bgShp" presStyleIdx="0" presStyleCnt="3"/>
      <dgm:spPr>
        <a:solidFill>
          <a:srgbClr val="001A5E"/>
        </a:solidFill>
      </dgm:spPr>
    </dgm:pt>
    <dgm:pt modelId="{132005AF-12E5-4E27-ACB8-1C5F73A1F213}" type="pres">
      <dgm:prSet presAssocID="{82F886D2-8908-4C2E-BCC4-D6DEC28E251E}" presName="iconRect" presStyleLbl="node1" presStyleIdx="0" presStyleCnt="3" custLinFactNeighborX="-7431"/>
      <dgm:spPr/>
    </dgm:pt>
    <dgm:pt modelId="{5DC7F08F-65AC-43B5-8735-361F24789372}" type="pres">
      <dgm:prSet presAssocID="{82F886D2-8908-4C2E-BCC4-D6DEC28E251E}" presName="spaceRect" presStyleCnt="0"/>
      <dgm:spPr/>
    </dgm:pt>
    <dgm:pt modelId="{D064D706-CDDD-44B3-AB60-30BDB4EADE82}" type="pres">
      <dgm:prSet presAssocID="{82F886D2-8908-4C2E-BCC4-D6DEC28E251E}" presName="parTx" presStyleLbl="revTx" presStyleIdx="0" presStyleCnt="3">
        <dgm:presLayoutVars>
          <dgm:chMax val="0"/>
          <dgm:chPref val="0"/>
        </dgm:presLayoutVars>
      </dgm:prSet>
      <dgm:spPr/>
    </dgm:pt>
    <dgm:pt modelId="{3A06577F-A52B-42CA-9E2E-5D7E2DC46516}" type="pres">
      <dgm:prSet presAssocID="{F5C33ADB-91FC-430F-A7AE-A150E5272796}" presName="sibTrans" presStyleCnt="0"/>
      <dgm:spPr/>
    </dgm:pt>
    <dgm:pt modelId="{5D944C29-05FF-4EC2-ABC0-8A6223370382}" type="pres">
      <dgm:prSet presAssocID="{A685523A-F622-44E8-83B8-33DECEA69154}" presName="compNode" presStyleCnt="0"/>
      <dgm:spPr/>
    </dgm:pt>
    <dgm:pt modelId="{8B230593-9939-44C7-893A-456F772F27FC}" type="pres">
      <dgm:prSet presAssocID="{A685523A-F622-44E8-83B8-33DECEA69154}" presName="bgRect" presStyleLbl="bgShp" presStyleIdx="1" presStyleCnt="3"/>
      <dgm:spPr>
        <a:solidFill>
          <a:srgbClr val="001A5E"/>
        </a:solidFill>
      </dgm:spPr>
    </dgm:pt>
    <dgm:pt modelId="{01F155E9-C8C9-448B-A952-3A30FEE01579}" type="pres">
      <dgm:prSet presAssocID="{A685523A-F622-44E8-83B8-33DECEA69154}" presName="iconRect" presStyleLbl="node1" presStyleIdx="1"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isk with solid fill"/>
        </a:ext>
      </dgm:extLst>
    </dgm:pt>
    <dgm:pt modelId="{A0659494-E0D1-49BE-AC35-8D75D22BA436}" type="pres">
      <dgm:prSet presAssocID="{A685523A-F622-44E8-83B8-33DECEA69154}" presName="spaceRect" presStyleCnt="0"/>
      <dgm:spPr/>
    </dgm:pt>
    <dgm:pt modelId="{D2387AD8-9FC5-4573-A9F9-62978DADD650}" type="pres">
      <dgm:prSet presAssocID="{A685523A-F622-44E8-83B8-33DECEA69154}" presName="parTx" presStyleLbl="revTx" presStyleIdx="1" presStyleCnt="3">
        <dgm:presLayoutVars>
          <dgm:chMax val="0"/>
          <dgm:chPref val="0"/>
        </dgm:presLayoutVars>
      </dgm:prSet>
      <dgm:spPr/>
    </dgm:pt>
    <dgm:pt modelId="{FF6D15CD-E6F7-415A-9465-72F9E48FF330}" type="pres">
      <dgm:prSet presAssocID="{23354FFE-122A-4192-8E1A-77560DAC63D2}" presName="sibTrans" presStyleCnt="0"/>
      <dgm:spPr/>
    </dgm:pt>
    <dgm:pt modelId="{0F3AF27C-CB2E-4262-9D09-0A67653F155B}" type="pres">
      <dgm:prSet presAssocID="{FF8AD7DC-8340-4A4D-84B9-94C077F62185}" presName="compNode" presStyleCnt="0"/>
      <dgm:spPr/>
    </dgm:pt>
    <dgm:pt modelId="{BC5707E0-DC98-4F3C-8E51-8619C7622C37}" type="pres">
      <dgm:prSet presAssocID="{FF8AD7DC-8340-4A4D-84B9-94C077F62185}" presName="bgRect" presStyleLbl="bgShp" presStyleIdx="2" presStyleCnt="3"/>
      <dgm:spPr>
        <a:solidFill>
          <a:srgbClr val="001A5E"/>
        </a:solidFill>
        <a:ln>
          <a:noFill/>
        </a:ln>
      </dgm:spPr>
    </dgm:pt>
    <dgm:pt modelId="{45D1002F-EE09-4907-9D59-5AD1BF872C7C}" type="pres">
      <dgm:prSet presAssocID="{FF8AD7DC-8340-4A4D-84B9-94C077F62185}"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at Bubble"/>
        </a:ext>
      </dgm:extLst>
    </dgm:pt>
    <dgm:pt modelId="{604BA7D5-145D-4EEA-BB22-17198EA310DB}" type="pres">
      <dgm:prSet presAssocID="{FF8AD7DC-8340-4A4D-84B9-94C077F62185}" presName="spaceRect" presStyleCnt="0"/>
      <dgm:spPr/>
    </dgm:pt>
    <dgm:pt modelId="{0DE7435C-65A4-46F5-988F-44F9274D55BF}" type="pres">
      <dgm:prSet presAssocID="{FF8AD7DC-8340-4A4D-84B9-94C077F62185}" presName="parTx" presStyleLbl="revTx" presStyleIdx="2" presStyleCnt="3">
        <dgm:presLayoutVars>
          <dgm:chMax val="0"/>
          <dgm:chPref val="0"/>
        </dgm:presLayoutVars>
      </dgm:prSet>
      <dgm:spPr/>
    </dgm:pt>
  </dgm:ptLst>
  <dgm:cxnLst>
    <dgm:cxn modelId="{50B0410A-0300-41EC-A3C8-9DAC06AA46D3}" type="presOf" srcId="{BABC132F-5363-46AA-B795-325044C04300}" destId="{BEC96F2A-626E-4C32-9998-7D65C4326259}" srcOrd="0" destOrd="0" presId="urn:microsoft.com/office/officeart/2018/2/layout/IconVerticalSolidList"/>
    <dgm:cxn modelId="{D992C315-9FC2-4A69-98C3-E1D244D622FE}" srcId="{BABC132F-5363-46AA-B795-325044C04300}" destId="{82F886D2-8908-4C2E-BCC4-D6DEC28E251E}" srcOrd="0" destOrd="0" parTransId="{19CAF799-1656-486C-A01D-91020E89D114}" sibTransId="{F5C33ADB-91FC-430F-A7AE-A150E5272796}"/>
    <dgm:cxn modelId="{E246FA1F-21A5-41C8-BE4B-37A950E4A92B}" srcId="{BABC132F-5363-46AA-B795-325044C04300}" destId="{FF8AD7DC-8340-4A4D-84B9-94C077F62185}" srcOrd="2" destOrd="0" parTransId="{C1A80487-5FB9-44D6-990E-183857F43F23}" sibTransId="{6B888ECB-99DF-4D30-8E44-F3DDE2034DB1}"/>
    <dgm:cxn modelId="{EEBFC164-0441-406F-84E6-3648338C0BB0}" type="presOf" srcId="{FF8AD7DC-8340-4A4D-84B9-94C077F62185}" destId="{0DE7435C-65A4-46F5-988F-44F9274D55BF}" srcOrd="0" destOrd="0" presId="urn:microsoft.com/office/officeart/2018/2/layout/IconVerticalSolidList"/>
    <dgm:cxn modelId="{23D08BBD-D72E-4475-B44D-2024BE1FC82F}" type="presOf" srcId="{82F886D2-8908-4C2E-BCC4-D6DEC28E251E}" destId="{D064D706-CDDD-44B3-AB60-30BDB4EADE82}" srcOrd="0" destOrd="0" presId="urn:microsoft.com/office/officeart/2018/2/layout/IconVerticalSolidList"/>
    <dgm:cxn modelId="{0A4CF5DD-ACAE-4F87-8F29-DA7823A0B9E4}" type="presOf" srcId="{A685523A-F622-44E8-83B8-33DECEA69154}" destId="{D2387AD8-9FC5-4573-A9F9-62978DADD650}" srcOrd="0" destOrd="0" presId="urn:microsoft.com/office/officeart/2018/2/layout/IconVerticalSolidList"/>
    <dgm:cxn modelId="{C98A48EB-D7C9-47D3-B56E-03ABDD4287E1}" srcId="{BABC132F-5363-46AA-B795-325044C04300}" destId="{A685523A-F622-44E8-83B8-33DECEA69154}" srcOrd="1" destOrd="0" parTransId="{CCE78018-B699-4B86-9761-4823B5C2FE96}" sibTransId="{23354FFE-122A-4192-8E1A-77560DAC63D2}"/>
    <dgm:cxn modelId="{A6C3FB31-B7B7-46E7-8BE6-C0151A80E525}" type="presParOf" srcId="{BEC96F2A-626E-4C32-9998-7D65C4326259}" destId="{5DA4B46E-3ED3-41C4-9333-1977DB42C4F5}" srcOrd="0" destOrd="0" presId="urn:microsoft.com/office/officeart/2018/2/layout/IconVerticalSolidList"/>
    <dgm:cxn modelId="{85A163F0-C4BE-47AC-B64F-BD5C66E93693}" type="presParOf" srcId="{5DA4B46E-3ED3-41C4-9333-1977DB42C4F5}" destId="{EEA4CDAD-6002-40DA-8157-143643D47B3F}" srcOrd="0" destOrd="0" presId="urn:microsoft.com/office/officeart/2018/2/layout/IconVerticalSolidList"/>
    <dgm:cxn modelId="{9D05A462-D88E-42F8-BC70-D33586C51701}" type="presParOf" srcId="{5DA4B46E-3ED3-41C4-9333-1977DB42C4F5}" destId="{132005AF-12E5-4E27-ACB8-1C5F73A1F213}" srcOrd="1" destOrd="0" presId="urn:microsoft.com/office/officeart/2018/2/layout/IconVerticalSolidList"/>
    <dgm:cxn modelId="{94F116F5-4AA0-4CDE-83F5-0EF49505A5B6}" type="presParOf" srcId="{5DA4B46E-3ED3-41C4-9333-1977DB42C4F5}" destId="{5DC7F08F-65AC-43B5-8735-361F24789372}" srcOrd="2" destOrd="0" presId="urn:microsoft.com/office/officeart/2018/2/layout/IconVerticalSolidList"/>
    <dgm:cxn modelId="{CF2A427A-4DC5-4753-BE5F-493511902F8F}" type="presParOf" srcId="{5DA4B46E-3ED3-41C4-9333-1977DB42C4F5}" destId="{D064D706-CDDD-44B3-AB60-30BDB4EADE82}" srcOrd="3" destOrd="0" presId="urn:microsoft.com/office/officeart/2018/2/layout/IconVerticalSolidList"/>
    <dgm:cxn modelId="{30E53C2C-2CB3-4ACD-A755-5DE69C776C0D}" type="presParOf" srcId="{BEC96F2A-626E-4C32-9998-7D65C4326259}" destId="{3A06577F-A52B-42CA-9E2E-5D7E2DC46516}" srcOrd="1" destOrd="0" presId="urn:microsoft.com/office/officeart/2018/2/layout/IconVerticalSolidList"/>
    <dgm:cxn modelId="{9F930038-DEE6-480C-A751-168312E33200}" type="presParOf" srcId="{BEC96F2A-626E-4C32-9998-7D65C4326259}" destId="{5D944C29-05FF-4EC2-ABC0-8A6223370382}" srcOrd="2" destOrd="0" presId="urn:microsoft.com/office/officeart/2018/2/layout/IconVerticalSolidList"/>
    <dgm:cxn modelId="{0900109E-4CEF-49F6-A6F2-5ACEB2CB86CC}" type="presParOf" srcId="{5D944C29-05FF-4EC2-ABC0-8A6223370382}" destId="{8B230593-9939-44C7-893A-456F772F27FC}" srcOrd="0" destOrd="0" presId="urn:microsoft.com/office/officeart/2018/2/layout/IconVerticalSolidList"/>
    <dgm:cxn modelId="{35D30093-0784-4361-AA15-C1C66CB25865}" type="presParOf" srcId="{5D944C29-05FF-4EC2-ABC0-8A6223370382}" destId="{01F155E9-C8C9-448B-A952-3A30FEE01579}" srcOrd="1" destOrd="0" presId="urn:microsoft.com/office/officeart/2018/2/layout/IconVerticalSolidList"/>
    <dgm:cxn modelId="{248F9993-7858-4167-BAC7-3738BE172072}" type="presParOf" srcId="{5D944C29-05FF-4EC2-ABC0-8A6223370382}" destId="{A0659494-E0D1-49BE-AC35-8D75D22BA436}" srcOrd="2" destOrd="0" presId="urn:microsoft.com/office/officeart/2018/2/layout/IconVerticalSolidList"/>
    <dgm:cxn modelId="{7DB43B38-8B3D-4E6B-B9D0-F14E0FB81895}" type="presParOf" srcId="{5D944C29-05FF-4EC2-ABC0-8A6223370382}" destId="{D2387AD8-9FC5-4573-A9F9-62978DADD650}" srcOrd="3" destOrd="0" presId="urn:microsoft.com/office/officeart/2018/2/layout/IconVerticalSolidList"/>
    <dgm:cxn modelId="{C4710184-E2EC-4253-B1EB-DCCC0D370098}" type="presParOf" srcId="{BEC96F2A-626E-4C32-9998-7D65C4326259}" destId="{FF6D15CD-E6F7-415A-9465-72F9E48FF330}" srcOrd="3" destOrd="0" presId="urn:microsoft.com/office/officeart/2018/2/layout/IconVerticalSolidList"/>
    <dgm:cxn modelId="{C3E58110-B98C-4956-BE1F-71DCE2A22E43}" type="presParOf" srcId="{BEC96F2A-626E-4C32-9998-7D65C4326259}" destId="{0F3AF27C-CB2E-4262-9D09-0A67653F155B}" srcOrd="4" destOrd="0" presId="urn:microsoft.com/office/officeart/2018/2/layout/IconVerticalSolidList"/>
    <dgm:cxn modelId="{8041B9E9-8295-477B-863C-37181B223EB0}" type="presParOf" srcId="{0F3AF27C-CB2E-4262-9D09-0A67653F155B}" destId="{BC5707E0-DC98-4F3C-8E51-8619C7622C37}" srcOrd="0" destOrd="0" presId="urn:microsoft.com/office/officeart/2018/2/layout/IconVerticalSolidList"/>
    <dgm:cxn modelId="{DDA6654A-90CA-4911-96A4-8DE9E1E103A4}" type="presParOf" srcId="{0F3AF27C-CB2E-4262-9D09-0A67653F155B}" destId="{45D1002F-EE09-4907-9D59-5AD1BF872C7C}" srcOrd="1" destOrd="0" presId="urn:microsoft.com/office/officeart/2018/2/layout/IconVerticalSolidList"/>
    <dgm:cxn modelId="{CB7072C1-33A0-450A-AB49-5AA1DD28A2E7}" type="presParOf" srcId="{0F3AF27C-CB2E-4262-9D09-0A67653F155B}" destId="{604BA7D5-145D-4EEA-BB22-17198EA310DB}" srcOrd="2" destOrd="0" presId="urn:microsoft.com/office/officeart/2018/2/layout/IconVerticalSolidList"/>
    <dgm:cxn modelId="{E08EF7B8-E34D-46C9-8BEA-28739B00BD40}" type="presParOf" srcId="{0F3AF27C-CB2E-4262-9D09-0A67653F155B}" destId="{0DE7435C-65A4-46F5-988F-44F9274D55B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BABC132F-5363-46AA-B795-325044C04300}" type="doc">
      <dgm:prSet loTypeId="urn:microsoft.com/office/officeart/2018/2/layout/IconVerticalSolidList" loCatId="icon" qsTypeId="urn:microsoft.com/office/officeart/2005/8/quickstyle/simple1" qsCatId="simple" csTypeId="urn:microsoft.com/office/officeart/2005/8/colors/accent5_4" csCatId="accent5" phldr="1"/>
      <dgm:spPr/>
      <dgm:t>
        <a:bodyPr/>
        <a:lstStyle/>
        <a:p>
          <a:endParaRPr lang="en-US"/>
        </a:p>
      </dgm:t>
    </dgm:pt>
    <dgm:pt modelId="{82F886D2-8908-4C2E-BCC4-D6DEC28E251E}">
      <dgm:prSet/>
      <dgm:spPr/>
      <dgm:t>
        <a:bodyPr/>
        <a:lstStyle/>
        <a:p>
          <a:pPr>
            <a:lnSpc>
              <a:spcPct val="100000"/>
            </a:lnSpc>
          </a:pPr>
          <a:r>
            <a:rPr lang="en-US">
              <a:solidFill>
                <a:schemeClr val="bg1"/>
              </a:solidFill>
              <a:latin typeface="Google Sans" panose="020B0503030502040204" pitchFamily="34" charset="0"/>
            </a:rPr>
            <a:t>Chatbot on slack is based on a LLM and company-internal information.</a:t>
          </a:r>
        </a:p>
      </dgm:t>
    </dgm:pt>
    <dgm:pt modelId="{19CAF799-1656-486C-A01D-91020E89D114}" type="parTrans" cxnId="{D992C315-9FC2-4A69-98C3-E1D244D622FE}">
      <dgm:prSet/>
      <dgm:spPr/>
      <dgm:t>
        <a:bodyPr/>
        <a:lstStyle/>
        <a:p>
          <a:endParaRPr lang="en-US"/>
        </a:p>
      </dgm:t>
    </dgm:pt>
    <dgm:pt modelId="{F5C33ADB-91FC-430F-A7AE-A150E5272796}" type="sibTrans" cxnId="{D992C315-9FC2-4A69-98C3-E1D244D622FE}">
      <dgm:prSet/>
      <dgm:spPr/>
      <dgm:t>
        <a:bodyPr/>
        <a:lstStyle/>
        <a:p>
          <a:endParaRPr lang="en-US"/>
        </a:p>
      </dgm:t>
    </dgm:pt>
    <dgm:pt modelId="{A685523A-F622-44E8-83B8-33DECEA69154}">
      <dgm:prSet/>
      <dgm:spPr/>
      <dgm:t>
        <a:bodyPr/>
        <a:lstStyle/>
        <a:p>
          <a:pPr>
            <a:lnSpc>
              <a:spcPct val="100000"/>
            </a:lnSpc>
          </a:pPr>
          <a:r>
            <a:rPr lang="en-US">
              <a:solidFill>
                <a:schemeClr val="bg1"/>
              </a:solidFill>
              <a:latin typeface="Google Sans" panose="020B0503030502040204" pitchFamily="34" charset="0"/>
            </a:rPr>
            <a:t>Data retrieved from company’s Confluence, Slack and Google Drive.</a:t>
          </a:r>
        </a:p>
      </dgm:t>
    </dgm:pt>
    <dgm:pt modelId="{CCE78018-B699-4B86-9761-4823B5C2FE96}" type="parTrans" cxnId="{C98A48EB-D7C9-47D3-B56E-03ABDD4287E1}">
      <dgm:prSet/>
      <dgm:spPr/>
      <dgm:t>
        <a:bodyPr/>
        <a:lstStyle/>
        <a:p>
          <a:endParaRPr lang="en-US"/>
        </a:p>
      </dgm:t>
    </dgm:pt>
    <dgm:pt modelId="{23354FFE-122A-4192-8E1A-77560DAC63D2}" type="sibTrans" cxnId="{C98A48EB-D7C9-47D3-B56E-03ABDD4287E1}">
      <dgm:prSet/>
      <dgm:spPr/>
      <dgm:t>
        <a:bodyPr/>
        <a:lstStyle/>
        <a:p>
          <a:endParaRPr lang="en-US"/>
        </a:p>
      </dgm:t>
    </dgm:pt>
    <dgm:pt modelId="{FF8AD7DC-8340-4A4D-84B9-94C077F62185}">
      <dgm:prSet/>
      <dgm:spPr/>
      <dgm:t>
        <a:bodyPr/>
        <a:lstStyle/>
        <a:p>
          <a:pPr>
            <a:lnSpc>
              <a:spcPct val="100000"/>
            </a:lnSpc>
          </a:pPr>
          <a:r>
            <a:rPr lang="en-US">
              <a:solidFill>
                <a:schemeClr val="bg1"/>
              </a:solidFill>
              <a:latin typeface="Google Sans" panose="020B0503030502040204" pitchFamily="34" charset="0"/>
            </a:rPr>
            <a:t>Employees can ask the chatbot questions about the company.</a:t>
          </a:r>
        </a:p>
      </dgm:t>
    </dgm:pt>
    <dgm:pt modelId="{C1A80487-5FB9-44D6-990E-183857F43F23}" type="parTrans" cxnId="{E246FA1F-21A5-41C8-BE4B-37A950E4A92B}">
      <dgm:prSet/>
      <dgm:spPr/>
      <dgm:t>
        <a:bodyPr/>
        <a:lstStyle/>
        <a:p>
          <a:endParaRPr lang="en-US"/>
        </a:p>
      </dgm:t>
    </dgm:pt>
    <dgm:pt modelId="{6B888ECB-99DF-4D30-8E44-F3DDE2034DB1}" type="sibTrans" cxnId="{E246FA1F-21A5-41C8-BE4B-37A950E4A92B}">
      <dgm:prSet/>
      <dgm:spPr/>
      <dgm:t>
        <a:bodyPr/>
        <a:lstStyle/>
        <a:p>
          <a:endParaRPr lang="en-US"/>
        </a:p>
      </dgm:t>
    </dgm:pt>
    <dgm:pt modelId="{BEC96F2A-626E-4C32-9998-7D65C4326259}" type="pres">
      <dgm:prSet presAssocID="{BABC132F-5363-46AA-B795-325044C04300}" presName="root" presStyleCnt="0">
        <dgm:presLayoutVars>
          <dgm:dir/>
          <dgm:resizeHandles val="exact"/>
        </dgm:presLayoutVars>
      </dgm:prSet>
      <dgm:spPr/>
    </dgm:pt>
    <dgm:pt modelId="{5DA4B46E-3ED3-41C4-9333-1977DB42C4F5}" type="pres">
      <dgm:prSet presAssocID="{82F886D2-8908-4C2E-BCC4-D6DEC28E251E}" presName="compNode" presStyleCnt="0"/>
      <dgm:spPr/>
    </dgm:pt>
    <dgm:pt modelId="{EEA4CDAD-6002-40DA-8157-143643D47B3F}" type="pres">
      <dgm:prSet presAssocID="{82F886D2-8908-4C2E-BCC4-D6DEC28E251E}" presName="bgRect" presStyleLbl="bgShp" presStyleIdx="0" presStyleCnt="3"/>
      <dgm:spPr>
        <a:solidFill>
          <a:srgbClr val="001A5E"/>
        </a:solidFill>
      </dgm:spPr>
    </dgm:pt>
    <dgm:pt modelId="{132005AF-12E5-4E27-ACB8-1C5F73A1F213}" type="pres">
      <dgm:prSet presAssocID="{82F886D2-8908-4C2E-BCC4-D6DEC28E251E}" presName="iconRect" presStyleLbl="node1" presStyleIdx="0" presStyleCnt="3" custLinFactNeighborX="-7431"/>
      <dgm:spPr/>
    </dgm:pt>
    <dgm:pt modelId="{5DC7F08F-65AC-43B5-8735-361F24789372}" type="pres">
      <dgm:prSet presAssocID="{82F886D2-8908-4C2E-BCC4-D6DEC28E251E}" presName="spaceRect" presStyleCnt="0"/>
      <dgm:spPr/>
    </dgm:pt>
    <dgm:pt modelId="{D064D706-CDDD-44B3-AB60-30BDB4EADE82}" type="pres">
      <dgm:prSet presAssocID="{82F886D2-8908-4C2E-BCC4-D6DEC28E251E}" presName="parTx" presStyleLbl="revTx" presStyleIdx="0" presStyleCnt="3">
        <dgm:presLayoutVars>
          <dgm:chMax val="0"/>
          <dgm:chPref val="0"/>
        </dgm:presLayoutVars>
      </dgm:prSet>
      <dgm:spPr/>
    </dgm:pt>
    <dgm:pt modelId="{3A06577F-A52B-42CA-9E2E-5D7E2DC46516}" type="pres">
      <dgm:prSet presAssocID="{F5C33ADB-91FC-430F-A7AE-A150E5272796}" presName="sibTrans" presStyleCnt="0"/>
      <dgm:spPr/>
    </dgm:pt>
    <dgm:pt modelId="{5D944C29-05FF-4EC2-ABC0-8A6223370382}" type="pres">
      <dgm:prSet presAssocID="{A685523A-F622-44E8-83B8-33DECEA69154}" presName="compNode" presStyleCnt="0"/>
      <dgm:spPr/>
    </dgm:pt>
    <dgm:pt modelId="{8B230593-9939-44C7-893A-456F772F27FC}" type="pres">
      <dgm:prSet presAssocID="{A685523A-F622-44E8-83B8-33DECEA69154}" presName="bgRect" presStyleLbl="bgShp" presStyleIdx="1" presStyleCnt="3"/>
      <dgm:spPr>
        <a:solidFill>
          <a:srgbClr val="001A5E"/>
        </a:solidFill>
      </dgm:spPr>
    </dgm:pt>
    <dgm:pt modelId="{01F155E9-C8C9-448B-A952-3A30FEE01579}" type="pres">
      <dgm:prSet presAssocID="{A685523A-F622-44E8-83B8-33DECEA69154}" presName="iconRect" presStyleLbl="node1" presStyleIdx="1"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isk with solid fill"/>
        </a:ext>
      </dgm:extLst>
    </dgm:pt>
    <dgm:pt modelId="{A0659494-E0D1-49BE-AC35-8D75D22BA436}" type="pres">
      <dgm:prSet presAssocID="{A685523A-F622-44E8-83B8-33DECEA69154}" presName="spaceRect" presStyleCnt="0"/>
      <dgm:spPr/>
    </dgm:pt>
    <dgm:pt modelId="{D2387AD8-9FC5-4573-A9F9-62978DADD650}" type="pres">
      <dgm:prSet presAssocID="{A685523A-F622-44E8-83B8-33DECEA69154}" presName="parTx" presStyleLbl="revTx" presStyleIdx="1" presStyleCnt="3">
        <dgm:presLayoutVars>
          <dgm:chMax val="0"/>
          <dgm:chPref val="0"/>
        </dgm:presLayoutVars>
      </dgm:prSet>
      <dgm:spPr/>
    </dgm:pt>
    <dgm:pt modelId="{FF6D15CD-E6F7-415A-9465-72F9E48FF330}" type="pres">
      <dgm:prSet presAssocID="{23354FFE-122A-4192-8E1A-77560DAC63D2}" presName="sibTrans" presStyleCnt="0"/>
      <dgm:spPr/>
    </dgm:pt>
    <dgm:pt modelId="{0F3AF27C-CB2E-4262-9D09-0A67653F155B}" type="pres">
      <dgm:prSet presAssocID="{FF8AD7DC-8340-4A4D-84B9-94C077F62185}" presName="compNode" presStyleCnt="0"/>
      <dgm:spPr/>
    </dgm:pt>
    <dgm:pt modelId="{BC5707E0-DC98-4F3C-8E51-8619C7622C37}" type="pres">
      <dgm:prSet presAssocID="{FF8AD7DC-8340-4A4D-84B9-94C077F62185}" presName="bgRect" presStyleLbl="bgShp" presStyleIdx="2" presStyleCnt="3"/>
      <dgm:spPr>
        <a:solidFill>
          <a:srgbClr val="001A5E"/>
        </a:solidFill>
        <a:ln>
          <a:noFill/>
        </a:ln>
      </dgm:spPr>
    </dgm:pt>
    <dgm:pt modelId="{45D1002F-EE09-4907-9D59-5AD1BF872C7C}" type="pres">
      <dgm:prSet presAssocID="{FF8AD7DC-8340-4A4D-84B9-94C077F62185}"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at Bubble"/>
        </a:ext>
      </dgm:extLst>
    </dgm:pt>
    <dgm:pt modelId="{604BA7D5-145D-4EEA-BB22-17198EA310DB}" type="pres">
      <dgm:prSet presAssocID="{FF8AD7DC-8340-4A4D-84B9-94C077F62185}" presName="spaceRect" presStyleCnt="0"/>
      <dgm:spPr/>
    </dgm:pt>
    <dgm:pt modelId="{0DE7435C-65A4-46F5-988F-44F9274D55BF}" type="pres">
      <dgm:prSet presAssocID="{FF8AD7DC-8340-4A4D-84B9-94C077F62185}" presName="parTx" presStyleLbl="revTx" presStyleIdx="2" presStyleCnt="3">
        <dgm:presLayoutVars>
          <dgm:chMax val="0"/>
          <dgm:chPref val="0"/>
        </dgm:presLayoutVars>
      </dgm:prSet>
      <dgm:spPr/>
    </dgm:pt>
  </dgm:ptLst>
  <dgm:cxnLst>
    <dgm:cxn modelId="{50B0410A-0300-41EC-A3C8-9DAC06AA46D3}" type="presOf" srcId="{BABC132F-5363-46AA-B795-325044C04300}" destId="{BEC96F2A-626E-4C32-9998-7D65C4326259}" srcOrd="0" destOrd="0" presId="urn:microsoft.com/office/officeart/2018/2/layout/IconVerticalSolidList"/>
    <dgm:cxn modelId="{D992C315-9FC2-4A69-98C3-E1D244D622FE}" srcId="{BABC132F-5363-46AA-B795-325044C04300}" destId="{82F886D2-8908-4C2E-BCC4-D6DEC28E251E}" srcOrd="0" destOrd="0" parTransId="{19CAF799-1656-486C-A01D-91020E89D114}" sibTransId="{F5C33ADB-91FC-430F-A7AE-A150E5272796}"/>
    <dgm:cxn modelId="{E246FA1F-21A5-41C8-BE4B-37A950E4A92B}" srcId="{BABC132F-5363-46AA-B795-325044C04300}" destId="{FF8AD7DC-8340-4A4D-84B9-94C077F62185}" srcOrd="2" destOrd="0" parTransId="{C1A80487-5FB9-44D6-990E-183857F43F23}" sibTransId="{6B888ECB-99DF-4D30-8E44-F3DDE2034DB1}"/>
    <dgm:cxn modelId="{EEBFC164-0441-406F-84E6-3648338C0BB0}" type="presOf" srcId="{FF8AD7DC-8340-4A4D-84B9-94C077F62185}" destId="{0DE7435C-65A4-46F5-988F-44F9274D55BF}" srcOrd="0" destOrd="0" presId="urn:microsoft.com/office/officeart/2018/2/layout/IconVerticalSolidList"/>
    <dgm:cxn modelId="{23D08BBD-D72E-4475-B44D-2024BE1FC82F}" type="presOf" srcId="{82F886D2-8908-4C2E-BCC4-D6DEC28E251E}" destId="{D064D706-CDDD-44B3-AB60-30BDB4EADE82}" srcOrd="0" destOrd="0" presId="urn:microsoft.com/office/officeart/2018/2/layout/IconVerticalSolidList"/>
    <dgm:cxn modelId="{0A4CF5DD-ACAE-4F87-8F29-DA7823A0B9E4}" type="presOf" srcId="{A685523A-F622-44E8-83B8-33DECEA69154}" destId="{D2387AD8-9FC5-4573-A9F9-62978DADD650}" srcOrd="0" destOrd="0" presId="urn:microsoft.com/office/officeart/2018/2/layout/IconVerticalSolidList"/>
    <dgm:cxn modelId="{C98A48EB-D7C9-47D3-B56E-03ABDD4287E1}" srcId="{BABC132F-5363-46AA-B795-325044C04300}" destId="{A685523A-F622-44E8-83B8-33DECEA69154}" srcOrd="1" destOrd="0" parTransId="{CCE78018-B699-4B86-9761-4823B5C2FE96}" sibTransId="{23354FFE-122A-4192-8E1A-77560DAC63D2}"/>
    <dgm:cxn modelId="{A6C3FB31-B7B7-46E7-8BE6-C0151A80E525}" type="presParOf" srcId="{BEC96F2A-626E-4C32-9998-7D65C4326259}" destId="{5DA4B46E-3ED3-41C4-9333-1977DB42C4F5}" srcOrd="0" destOrd="0" presId="urn:microsoft.com/office/officeart/2018/2/layout/IconVerticalSolidList"/>
    <dgm:cxn modelId="{85A163F0-C4BE-47AC-B64F-BD5C66E93693}" type="presParOf" srcId="{5DA4B46E-3ED3-41C4-9333-1977DB42C4F5}" destId="{EEA4CDAD-6002-40DA-8157-143643D47B3F}" srcOrd="0" destOrd="0" presId="urn:microsoft.com/office/officeart/2018/2/layout/IconVerticalSolidList"/>
    <dgm:cxn modelId="{9D05A462-D88E-42F8-BC70-D33586C51701}" type="presParOf" srcId="{5DA4B46E-3ED3-41C4-9333-1977DB42C4F5}" destId="{132005AF-12E5-4E27-ACB8-1C5F73A1F213}" srcOrd="1" destOrd="0" presId="urn:microsoft.com/office/officeart/2018/2/layout/IconVerticalSolidList"/>
    <dgm:cxn modelId="{94F116F5-4AA0-4CDE-83F5-0EF49505A5B6}" type="presParOf" srcId="{5DA4B46E-3ED3-41C4-9333-1977DB42C4F5}" destId="{5DC7F08F-65AC-43B5-8735-361F24789372}" srcOrd="2" destOrd="0" presId="urn:microsoft.com/office/officeart/2018/2/layout/IconVerticalSolidList"/>
    <dgm:cxn modelId="{CF2A427A-4DC5-4753-BE5F-493511902F8F}" type="presParOf" srcId="{5DA4B46E-3ED3-41C4-9333-1977DB42C4F5}" destId="{D064D706-CDDD-44B3-AB60-30BDB4EADE82}" srcOrd="3" destOrd="0" presId="urn:microsoft.com/office/officeart/2018/2/layout/IconVerticalSolidList"/>
    <dgm:cxn modelId="{30E53C2C-2CB3-4ACD-A755-5DE69C776C0D}" type="presParOf" srcId="{BEC96F2A-626E-4C32-9998-7D65C4326259}" destId="{3A06577F-A52B-42CA-9E2E-5D7E2DC46516}" srcOrd="1" destOrd="0" presId="urn:microsoft.com/office/officeart/2018/2/layout/IconVerticalSolidList"/>
    <dgm:cxn modelId="{9F930038-DEE6-480C-A751-168312E33200}" type="presParOf" srcId="{BEC96F2A-626E-4C32-9998-7D65C4326259}" destId="{5D944C29-05FF-4EC2-ABC0-8A6223370382}" srcOrd="2" destOrd="0" presId="urn:microsoft.com/office/officeart/2018/2/layout/IconVerticalSolidList"/>
    <dgm:cxn modelId="{0900109E-4CEF-49F6-A6F2-5ACEB2CB86CC}" type="presParOf" srcId="{5D944C29-05FF-4EC2-ABC0-8A6223370382}" destId="{8B230593-9939-44C7-893A-456F772F27FC}" srcOrd="0" destOrd="0" presId="urn:microsoft.com/office/officeart/2018/2/layout/IconVerticalSolidList"/>
    <dgm:cxn modelId="{35D30093-0784-4361-AA15-C1C66CB25865}" type="presParOf" srcId="{5D944C29-05FF-4EC2-ABC0-8A6223370382}" destId="{01F155E9-C8C9-448B-A952-3A30FEE01579}" srcOrd="1" destOrd="0" presId="urn:microsoft.com/office/officeart/2018/2/layout/IconVerticalSolidList"/>
    <dgm:cxn modelId="{248F9993-7858-4167-BAC7-3738BE172072}" type="presParOf" srcId="{5D944C29-05FF-4EC2-ABC0-8A6223370382}" destId="{A0659494-E0D1-49BE-AC35-8D75D22BA436}" srcOrd="2" destOrd="0" presId="urn:microsoft.com/office/officeart/2018/2/layout/IconVerticalSolidList"/>
    <dgm:cxn modelId="{7DB43B38-8B3D-4E6B-B9D0-F14E0FB81895}" type="presParOf" srcId="{5D944C29-05FF-4EC2-ABC0-8A6223370382}" destId="{D2387AD8-9FC5-4573-A9F9-62978DADD650}" srcOrd="3" destOrd="0" presId="urn:microsoft.com/office/officeart/2018/2/layout/IconVerticalSolidList"/>
    <dgm:cxn modelId="{C4710184-E2EC-4253-B1EB-DCCC0D370098}" type="presParOf" srcId="{BEC96F2A-626E-4C32-9998-7D65C4326259}" destId="{FF6D15CD-E6F7-415A-9465-72F9E48FF330}" srcOrd="3" destOrd="0" presId="urn:microsoft.com/office/officeart/2018/2/layout/IconVerticalSolidList"/>
    <dgm:cxn modelId="{C3E58110-B98C-4956-BE1F-71DCE2A22E43}" type="presParOf" srcId="{BEC96F2A-626E-4C32-9998-7D65C4326259}" destId="{0F3AF27C-CB2E-4262-9D09-0A67653F155B}" srcOrd="4" destOrd="0" presId="urn:microsoft.com/office/officeart/2018/2/layout/IconVerticalSolidList"/>
    <dgm:cxn modelId="{8041B9E9-8295-477B-863C-37181B223EB0}" type="presParOf" srcId="{0F3AF27C-CB2E-4262-9D09-0A67653F155B}" destId="{BC5707E0-DC98-4F3C-8E51-8619C7622C37}" srcOrd="0" destOrd="0" presId="urn:microsoft.com/office/officeart/2018/2/layout/IconVerticalSolidList"/>
    <dgm:cxn modelId="{DDA6654A-90CA-4911-96A4-8DE9E1E103A4}" type="presParOf" srcId="{0F3AF27C-CB2E-4262-9D09-0A67653F155B}" destId="{45D1002F-EE09-4907-9D59-5AD1BF872C7C}" srcOrd="1" destOrd="0" presId="urn:microsoft.com/office/officeart/2018/2/layout/IconVerticalSolidList"/>
    <dgm:cxn modelId="{CB7072C1-33A0-450A-AB49-5AA1DD28A2E7}" type="presParOf" srcId="{0F3AF27C-CB2E-4262-9D09-0A67653F155B}" destId="{604BA7D5-145D-4EEA-BB22-17198EA310DB}" srcOrd="2" destOrd="0" presId="urn:microsoft.com/office/officeart/2018/2/layout/IconVerticalSolidList"/>
    <dgm:cxn modelId="{E08EF7B8-E34D-46C9-8BEA-28739B00BD40}" type="presParOf" srcId="{0F3AF27C-CB2E-4262-9D09-0A67653F155B}" destId="{0DE7435C-65A4-46F5-988F-44F9274D55B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BABC132F-5363-46AA-B795-325044C04300}" type="doc">
      <dgm:prSet loTypeId="urn:microsoft.com/office/officeart/2018/2/layout/IconVerticalSolidList" loCatId="icon" qsTypeId="urn:microsoft.com/office/officeart/2005/8/quickstyle/simple1" qsCatId="simple" csTypeId="urn:microsoft.com/office/officeart/2005/8/colors/accent5_4" csCatId="accent5" phldr="1"/>
      <dgm:spPr/>
      <dgm:t>
        <a:bodyPr/>
        <a:lstStyle/>
        <a:p>
          <a:endParaRPr lang="en-US"/>
        </a:p>
      </dgm:t>
    </dgm:pt>
    <dgm:pt modelId="{82F886D2-8908-4C2E-BCC4-D6DEC28E251E}">
      <dgm:prSet/>
      <dgm:spPr/>
      <dgm:t>
        <a:bodyPr/>
        <a:lstStyle/>
        <a:p>
          <a:pPr>
            <a:lnSpc>
              <a:spcPct val="100000"/>
            </a:lnSpc>
          </a:pPr>
          <a:r>
            <a:rPr lang="en-US">
              <a:solidFill>
                <a:schemeClr val="bg1"/>
              </a:solidFill>
              <a:latin typeface="Google Sans" panose="020B0503030502040204" pitchFamily="34" charset="0"/>
            </a:rPr>
            <a:t>Chatbot on slack is based on a LLM and company-internal information.</a:t>
          </a:r>
        </a:p>
      </dgm:t>
    </dgm:pt>
    <dgm:pt modelId="{19CAF799-1656-486C-A01D-91020E89D114}" type="parTrans" cxnId="{D992C315-9FC2-4A69-98C3-E1D244D622FE}">
      <dgm:prSet/>
      <dgm:spPr/>
      <dgm:t>
        <a:bodyPr/>
        <a:lstStyle/>
        <a:p>
          <a:endParaRPr lang="en-US"/>
        </a:p>
      </dgm:t>
    </dgm:pt>
    <dgm:pt modelId="{F5C33ADB-91FC-430F-A7AE-A150E5272796}" type="sibTrans" cxnId="{D992C315-9FC2-4A69-98C3-E1D244D622FE}">
      <dgm:prSet/>
      <dgm:spPr/>
      <dgm:t>
        <a:bodyPr/>
        <a:lstStyle/>
        <a:p>
          <a:endParaRPr lang="en-US"/>
        </a:p>
      </dgm:t>
    </dgm:pt>
    <dgm:pt modelId="{A685523A-F622-44E8-83B8-33DECEA69154}">
      <dgm:prSet/>
      <dgm:spPr/>
      <dgm:t>
        <a:bodyPr/>
        <a:lstStyle/>
        <a:p>
          <a:pPr>
            <a:lnSpc>
              <a:spcPct val="100000"/>
            </a:lnSpc>
          </a:pPr>
          <a:r>
            <a:rPr lang="en-US">
              <a:solidFill>
                <a:schemeClr val="bg1"/>
              </a:solidFill>
              <a:latin typeface="Google Sans" panose="020B0503030502040204" pitchFamily="34" charset="0"/>
            </a:rPr>
            <a:t>Data retrieved from company’s Confluence, Slack and Google Drive.</a:t>
          </a:r>
        </a:p>
      </dgm:t>
    </dgm:pt>
    <dgm:pt modelId="{CCE78018-B699-4B86-9761-4823B5C2FE96}" type="parTrans" cxnId="{C98A48EB-D7C9-47D3-B56E-03ABDD4287E1}">
      <dgm:prSet/>
      <dgm:spPr/>
      <dgm:t>
        <a:bodyPr/>
        <a:lstStyle/>
        <a:p>
          <a:endParaRPr lang="en-US"/>
        </a:p>
      </dgm:t>
    </dgm:pt>
    <dgm:pt modelId="{23354FFE-122A-4192-8E1A-77560DAC63D2}" type="sibTrans" cxnId="{C98A48EB-D7C9-47D3-B56E-03ABDD4287E1}">
      <dgm:prSet/>
      <dgm:spPr/>
      <dgm:t>
        <a:bodyPr/>
        <a:lstStyle/>
        <a:p>
          <a:endParaRPr lang="en-US"/>
        </a:p>
      </dgm:t>
    </dgm:pt>
    <dgm:pt modelId="{FF8AD7DC-8340-4A4D-84B9-94C077F62185}">
      <dgm:prSet/>
      <dgm:spPr/>
      <dgm:t>
        <a:bodyPr/>
        <a:lstStyle/>
        <a:p>
          <a:pPr>
            <a:lnSpc>
              <a:spcPct val="100000"/>
            </a:lnSpc>
          </a:pPr>
          <a:r>
            <a:rPr lang="en-US">
              <a:solidFill>
                <a:schemeClr val="bg1"/>
              </a:solidFill>
              <a:latin typeface="Google Sans" panose="020B0503030502040204" pitchFamily="34" charset="0"/>
            </a:rPr>
            <a:t>Employees can ask the chatbot questions about the company.</a:t>
          </a:r>
        </a:p>
      </dgm:t>
    </dgm:pt>
    <dgm:pt modelId="{C1A80487-5FB9-44D6-990E-183857F43F23}" type="parTrans" cxnId="{E246FA1F-21A5-41C8-BE4B-37A950E4A92B}">
      <dgm:prSet/>
      <dgm:spPr/>
      <dgm:t>
        <a:bodyPr/>
        <a:lstStyle/>
        <a:p>
          <a:endParaRPr lang="en-US"/>
        </a:p>
      </dgm:t>
    </dgm:pt>
    <dgm:pt modelId="{6B888ECB-99DF-4D30-8E44-F3DDE2034DB1}" type="sibTrans" cxnId="{E246FA1F-21A5-41C8-BE4B-37A950E4A92B}">
      <dgm:prSet/>
      <dgm:spPr/>
      <dgm:t>
        <a:bodyPr/>
        <a:lstStyle/>
        <a:p>
          <a:endParaRPr lang="en-US"/>
        </a:p>
      </dgm:t>
    </dgm:pt>
    <dgm:pt modelId="{BEC96F2A-626E-4C32-9998-7D65C4326259}" type="pres">
      <dgm:prSet presAssocID="{BABC132F-5363-46AA-B795-325044C04300}" presName="root" presStyleCnt="0">
        <dgm:presLayoutVars>
          <dgm:dir/>
          <dgm:resizeHandles val="exact"/>
        </dgm:presLayoutVars>
      </dgm:prSet>
      <dgm:spPr/>
    </dgm:pt>
    <dgm:pt modelId="{5DA4B46E-3ED3-41C4-9333-1977DB42C4F5}" type="pres">
      <dgm:prSet presAssocID="{82F886D2-8908-4C2E-BCC4-D6DEC28E251E}" presName="compNode" presStyleCnt="0"/>
      <dgm:spPr/>
    </dgm:pt>
    <dgm:pt modelId="{EEA4CDAD-6002-40DA-8157-143643D47B3F}" type="pres">
      <dgm:prSet presAssocID="{82F886D2-8908-4C2E-BCC4-D6DEC28E251E}" presName="bgRect" presStyleLbl="bgShp" presStyleIdx="0" presStyleCnt="3"/>
      <dgm:spPr>
        <a:solidFill>
          <a:srgbClr val="001A5E"/>
        </a:solidFill>
      </dgm:spPr>
    </dgm:pt>
    <dgm:pt modelId="{132005AF-12E5-4E27-ACB8-1C5F73A1F213}" type="pres">
      <dgm:prSet presAssocID="{82F886D2-8908-4C2E-BCC4-D6DEC28E251E}" presName="iconRect" presStyleLbl="node1" presStyleIdx="0" presStyleCnt="3" custLinFactNeighborX="-7431"/>
      <dgm:spPr/>
    </dgm:pt>
    <dgm:pt modelId="{5DC7F08F-65AC-43B5-8735-361F24789372}" type="pres">
      <dgm:prSet presAssocID="{82F886D2-8908-4C2E-BCC4-D6DEC28E251E}" presName="spaceRect" presStyleCnt="0"/>
      <dgm:spPr/>
    </dgm:pt>
    <dgm:pt modelId="{D064D706-CDDD-44B3-AB60-30BDB4EADE82}" type="pres">
      <dgm:prSet presAssocID="{82F886D2-8908-4C2E-BCC4-D6DEC28E251E}" presName="parTx" presStyleLbl="revTx" presStyleIdx="0" presStyleCnt="3">
        <dgm:presLayoutVars>
          <dgm:chMax val="0"/>
          <dgm:chPref val="0"/>
        </dgm:presLayoutVars>
      </dgm:prSet>
      <dgm:spPr/>
    </dgm:pt>
    <dgm:pt modelId="{3A06577F-A52B-42CA-9E2E-5D7E2DC46516}" type="pres">
      <dgm:prSet presAssocID="{F5C33ADB-91FC-430F-A7AE-A150E5272796}" presName="sibTrans" presStyleCnt="0"/>
      <dgm:spPr/>
    </dgm:pt>
    <dgm:pt modelId="{5D944C29-05FF-4EC2-ABC0-8A6223370382}" type="pres">
      <dgm:prSet presAssocID="{A685523A-F622-44E8-83B8-33DECEA69154}" presName="compNode" presStyleCnt="0"/>
      <dgm:spPr/>
    </dgm:pt>
    <dgm:pt modelId="{8B230593-9939-44C7-893A-456F772F27FC}" type="pres">
      <dgm:prSet presAssocID="{A685523A-F622-44E8-83B8-33DECEA69154}" presName="bgRect" presStyleLbl="bgShp" presStyleIdx="1" presStyleCnt="3"/>
      <dgm:spPr>
        <a:solidFill>
          <a:srgbClr val="001A5E"/>
        </a:solidFill>
      </dgm:spPr>
    </dgm:pt>
    <dgm:pt modelId="{01F155E9-C8C9-448B-A952-3A30FEE01579}" type="pres">
      <dgm:prSet presAssocID="{A685523A-F622-44E8-83B8-33DECEA69154}" presName="iconRect" presStyleLbl="node1" presStyleIdx="1"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isk with solid fill"/>
        </a:ext>
      </dgm:extLst>
    </dgm:pt>
    <dgm:pt modelId="{A0659494-E0D1-49BE-AC35-8D75D22BA436}" type="pres">
      <dgm:prSet presAssocID="{A685523A-F622-44E8-83B8-33DECEA69154}" presName="spaceRect" presStyleCnt="0"/>
      <dgm:spPr/>
    </dgm:pt>
    <dgm:pt modelId="{D2387AD8-9FC5-4573-A9F9-62978DADD650}" type="pres">
      <dgm:prSet presAssocID="{A685523A-F622-44E8-83B8-33DECEA69154}" presName="parTx" presStyleLbl="revTx" presStyleIdx="1" presStyleCnt="3">
        <dgm:presLayoutVars>
          <dgm:chMax val="0"/>
          <dgm:chPref val="0"/>
        </dgm:presLayoutVars>
      </dgm:prSet>
      <dgm:spPr/>
    </dgm:pt>
    <dgm:pt modelId="{FF6D15CD-E6F7-415A-9465-72F9E48FF330}" type="pres">
      <dgm:prSet presAssocID="{23354FFE-122A-4192-8E1A-77560DAC63D2}" presName="sibTrans" presStyleCnt="0"/>
      <dgm:spPr/>
    </dgm:pt>
    <dgm:pt modelId="{0F3AF27C-CB2E-4262-9D09-0A67653F155B}" type="pres">
      <dgm:prSet presAssocID="{FF8AD7DC-8340-4A4D-84B9-94C077F62185}" presName="compNode" presStyleCnt="0"/>
      <dgm:spPr/>
    </dgm:pt>
    <dgm:pt modelId="{BC5707E0-DC98-4F3C-8E51-8619C7622C37}" type="pres">
      <dgm:prSet presAssocID="{FF8AD7DC-8340-4A4D-84B9-94C077F62185}" presName="bgRect" presStyleLbl="bgShp" presStyleIdx="2" presStyleCnt="3"/>
      <dgm:spPr>
        <a:solidFill>
          <a:srgbClr val="001A5E"/>
        </a:solidFill>
        <a:ln>
          <a:noFill/>
        </a:ln>
      </dgm:spPr>
    </dgm:pt>
    <dgm:pt modelId="{45D1002F-EE09-4907-9D59-5AD1BF872C7C}" type="pres">
      <dgm:prSet presAssocID="{FF8AD7DC-8340-4A4D-84B9-94C077F62185}"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at Bubble"/>
        </a:ext>
      </dgm:extLst>
    </dgm:pt>
    <dgm:pt modelId="{604BA7D5-145D-4EEA-BB22-17198EA310DB}" type="pres">
      <dgm:prSet presAssocID="{FF8AD7DC-8340-4A4D-84B9-94C077F62185}" presName="spaceRect" presStyleCnt="0"/>
      <dgm:spPr/>
    </dgm:pt>
    <dgm:pt modelId="{0DE7435C-65A4-46F5-988F-44F9274D55BF}" type="pres">
      <dgm:prSet presAssocID="{FF8AD7DC-8340-4A4D-84B9-94C077F62185}" presName="parTx" presStyleLbl="revTx" presStyleIdx="2" presStyleCnt="3">
        <dgm:presLayoutVars>
          <dgm:chMax val="0"/>
          <dgm:chPref val="0"/>
        </dgm:presLayoutVars>
      </dgm:prSet>
      <dgm:spPr/>
    </dgm:pt>
  </dgm:ptLst>
  <dgm:cxnLst>
    <dgm:cxn modelId="{50B0410A-0300-41EC-A3C8-9DAC06AA46D3}" type="presOf" srcId="{BABC132F-5363-46AA-B795-325044C04300}" destId="{BEC96F2A-626E-4C32-9998-7D65C4326259}" srcOrd="0" destOrd="0" presId="urn:microsoft.com/office/officeart/2018/2/layout/IconVerticalSolidList"/>
    <dgm:cxn modelId="{D992C315-9FC2-4A69-98C3-E1D244D622FE}" srcId="{BABC132F-5363-46AA-B795-325044C04300}" destId="{82F886D2-8908-4C2E-BCC4-D6DEC28E251E}" srcOrd="0" destOrd="0" parTransId="{19CAF799-1656-486C-A01D-91020E89D114}" sibTransId="{F5C33ADB-91FC-430F-A7AE-A150E5272796}"/>
    <dgm:cxn modelId="{E246FA1F-21A5-41C8-BE4B-37A950E4A92B}" srcId="{BABC132F-5363-46AA-B795-325044C04300}" destId="{FF8AD7DC-8340-4A4D-84B9-94C077F62185}" srcOrd="2" destOrd="0" parTransId="{C1A80487-5FB9-44D6-990E-183857F43F23}" sibTransId="{6B888ECB-99DF-4D30-8E44-F3DDE2034DB1}"/>
    <dgm:cxn modelId="{EEBFC164-0441-406F-84E6-3648338C0BB0}" type="presOf" srcId="{FF8AD7DC-8340-4A4D-84B9-94C077F62185}" destId="{0DE7435C-65A4-46F5-988F-44F9274D55BF}" srcOrd="0" destOrd="0" presId="urn:microsoft.com/office/officeart/2018/2/layout/IconVerticalSolidList"/>
    <dgm:cxn modelId="{23D08BBD-D72E-4475-B44D-2024BE1FC82F}" type="presOf" srcId="{82F886D2-8908-4C2E-BCC4-D6DEC28E251E}" destId="{D064D706-CDDD-44B3-AB60-30BDB4EADE82}" srcOrd="0" destOrd="0" presId="urn:microsoft.com/office/officeart/2018/2/layout/IconVerticalSolidList"/>
    <dgm:cxn modelId="{0A4CF5DD-ACAE-4F87-8F29-DA7823A0B9E4}" type="presOf" srcId="{A685523A-F622-44E8-83B8-33DECEA69154}" destId="{D2387AD8-9FC5-4573-A9F9-62978DADD650}" srcOrd="0" destOrd="0" presId="urn:microsoft.com/office/officeart/2018/2/layout/IconVerticalSolidList"/>
    <dgm:cxn modelId="{C98A48EB-D7C9-47D3-B56E-03ABDD4287E1}" srcId="{BABC132F-5363-46AA-B795-325044C04300}" destId="{A685523A-F622-44E8-83B8-33DECEA69154}" srcOrd="1" destOrd="0" parTransId="{CCE78018-B699-4B86-9761-4823B5C2FE96}" sibTransId="{23354FFE-122A-4192-8E1A-77560DAC63D2}"/>
    <dgm:cxn modelId="{A6C3FB31-B7B7-46E7-8BE6-C0151A80E525}" type="presParOf" srcId="{BEC96F2A-626E-4C32-9998-7D65C4326259}" destId="{5DA4B46E-3ED3-41C4-9333-1977DB42C4F5}" srcOrd="0" destOrd="0" presId="urn:microsoft.com/office/officeart/2018/2/layout/IconVerticalSolidList"/>
    <dgm:cxn modelId="{85A163F0-C4BE-47AC-B64F-BD5C66E93693}" type="presParOf" srcId="{5DA4B46E-3ED3-41C4-9333-1977DB42C4F5}" destId="{EEA4CDAD-6002-40DA-8157-143643D47B3F}" srcOrd="0" destOrd="0" presId="urn:microsoft.com/office/officeart/2018/2/layout/IconVerticalSolidList"/>
    <dgm:cxn modelId="{9D05A462-D88E-42F8-BC70-D33586C51701}" type="presParOf" srcId="{5DA4B46E-3ED3-41C4-9333-1977DB42C4F5}" destId="{132005AF-12E5-4E27-ACB8-1C5F73A1F213}" srcOrd="1" destOrd="0" presId="urn:microsoft.com/office/officeart/2018/2/layout/IconVerticalSolidList"/>
    <dgm:cxn modelId="{94F116F5-4AA0-4CDE-83F5-0EF49505A5B6}" type="presParOf" srcId="{5DA4B46E-3ED3-41C4-9333-1977DB42C4F5}" destId="{5DC7F08F-65AC-43B5-8735-361F24789372}" srcOrd="2" destOrd="0" presId="urn:microsoft.com/office/officeart/2018/2/layout/IconVerticalSolidList"/>
    <dgm:cxn modelId="{CF2A427A-4DC5-4753-BE5F-493511902F8F}" type="presParOf" srcId="{5DA4B46E-3ED3-41C4-9333-1977DB42C4F5}" destId="{D064D706-CDDD-44B3-AB60-30BDB4EADE82}" srcOrd="3" destOrd="0" presId="urn:microsoft.com/office/officeart/2018/2/layout/IconVerticalSolidList"/>
    <dgm:cxn modelId="{30E53C2C-2CB3-4ACD-A755-5DE69C776C0D}" type="presParOf" srcId="{BEC96F2A-626E-4C32-9998-7D65C4326259}" destId="{3A06577F-A52B-42CA-9E2E-5D7E2DC46516}" srcOrd="1" destOrd="0" presId="urn:microsoft.com/office/officeart/2018/2/layout/IconVerticalSolidList"/>
    <dgm:cxn modelId="{9F930038-DEE6-480C-A751-168312E33200}" type="presParOf" srcId="{BEC96F2A-626E-4C32-9998-7D65C4326259}" destId="{5D944C29-05FF-4EC2-ABC0-8A6223370382}" srcOrd="2" destOrd="0" presId="urn:microsoft.com/office/officeart/2018/2/layout/IconVerticalSolidList"/>
    <dgm:cxn modelId="{0900109E-4CEF-49F6-A6F2-5ACEB2CB86CC}" type="presParOf" srcId="{5D944C29-05FF-4EC2-ABC0-8A6223370382}" destId="{8B230593-9939-44C7-893A-456F772F27FC}" srcOrd="0" destOrd="0" presId="urn:microsoft.com/office/officeart/2018/2/layout/IconVerticalSolidList"/>
    <dgm:cxn modelId="{35D30093-0784-4361-AA15-C1C66CB25865}" type="presParOf" srcId="{5D944C29-05FF-4EC2-ABC0-8A6223370382}" destId="{01F155E9-C8C9-448B-A952-3A30FEE01579}" srcOrd="1" destOrd="0" presId="urn:microsoft.com/office/officeart/2018/2/layout/IconVerticalSolidList"/>
    <dgm:cxn modelId="{248F9993-7858-4167-BAC7-3738BE172072}" type="presParOf" srcId="{5D944C29-05FF-4EC2-ABC0-8A6223370382}" destId="{A0659494-E0D1-49BE-AC35-8D75D22BA436}" srcOrd="2" destOrd="0" presId="urn:microsoft.com/office/officeart/2018/2/layout/IconVerticalSolidList"/>
    <dgm:cxn modelId="{7DB43B38-8B3D-4E6B-B9D0-F14E0FB81895}" type="presParOf" srcId="{5D944C29-05FF-4EC2-ABC0-8A6223370382}" destId="{D2387AD8-9FC5-4573-A9F9-62978DADD650}" srcOrd="3" destOrd="0" presId="urn:microsoft.com/office/officeart/2018/2/layout/IconVerticalSolidList"/>
    <dgm:cxn modelId="{C4710184-E2EC-4253-B1EB-DCCC0D370098}" type="presParOf" srcId="{BEC96F2A-626E-4C32-9998-7D65C4326259}" destId="{FF6D15CD-E6F7-415A-9465-72F9E48FF330}" srcOrd="3" destOrd="0" presId="urn:microsoft.com/office/officeart/2018/2/layout/IconVerticalSolidList"/>
    <dgm:cxn modelId="{C3E58110-B98C-4956-BE1F-71DCE2A22E43}" type="presParOf" srcId="{BEC96F2A-626E-4C32-9998-7D65C4326259}" destId="{0F3AF27C-CB2E-4262-9D09-0A67653F155B}" srcOrd="4" destOrd="0" presId="urn:microsoft.com/office/officeart/2018/2/layout/IconVerticalSolidList"/>
    <dgm:cxn modelId="{8041B9E9-8295-477B-863C-37181B223EB0}" type="presParOf" srcId="{0F3AF27C-CB2E-4262-9D09-0A67653F155B}" destId="{BC5707E0-DC98-4F3C-8E51-8619C7622C37}" srcOrd="0" destOrd="0" presId="urn:microsoft.com/office/officeart/2018/2/layout/IconVerticalSolidList"/>
    <dgm:cxn modelId="{DDA6654A-90CA-4911-96A4-8DE9E1E103A4}" type="presParOf" srcId="{0F3AF27C-CB2E-4262-9D09-0A67653F155B}" destId="{45D1002F-EE09-4907-9D59-5AD1BF872C7C}" srcOrd="1" destOrd="0" presId="urn:microsoft.com/office/officeart/2018/2/layout/IconVerticalSolidList"/>
    <dgm:cxn modelId="{CB7072C1-33A0-450A-AB49-5AA1DD28A2E7}" type="presParOf" srcId="{0F3AF27C-CB2E-4262-9D09-0A67653F155B}" destId="{604BA7D5-145D-4EEA-BB22-17198EA310DB}" srcOrd="2" destOrd="0" presId="urn:microsoft.com/office/officeart/2018/2/layout/IconVerticalSolidList"/>
    <dgm:cxn modelId="{E08EF7B8-E34D-46C9-8BEA-28739B00BD40}" type="presParOf" srcId="{0F3AF27C-CB2E-4262-9D09-0A67653F155B}" destId="{0DE7435C-65A4-46F5-988F-44F9274D55B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BABC132F-5363-46AA-B795-325044C04300}" type="doc">
      <dgm:prSet loTypeId="urn:microsoft.com/office/officeart/2018/2/layout/IconVerticalSolidList" loCatId="icon" qsTypeId="urn:microsoft.com/office/officeart/2005/8/quickstyle/simple1" qsCatId="simple" csTypeId="urn:microsoft.com/office/officeart/2005/8/colors/accent5_4" csCatId="accent5" phldr="1"/>
      <dgm:spPr/>
      <dgm:t>
        <a:bodyPr/>
        <a:lstStyle/>
        <a:p>
          <a:endParaRPr lang="en-US"/>
        </a:p>
      </dgm:t>
    </dgm:pt>
    <dgm:pt modelId="{82F886D2-8908-4C2E-BCC4-D6DEC28E251E}">
      <dgm:prSet/>
      <dgm:spPr/>
      <dgm:t>
        <a:bodyPr/>
        <a:lstStyle/>
        <a:p>
          <a:pPr>
            <a:lnSpc>
              <a:spcPct val="100000"/>
            </a:lnSpc>
          </a:pPr>
          <a:r>
            <a:rPr lang="en-US">
              <a:solidFill>
                <a:schemeClr val="bg1"/>
              </a:solidFill>
              <a:latin typeface="Google Sans" panose="020B0503030502040204" pitchFamily="34" charset="0"/>
            </a:rPr>
            <a:t>Chatbot on Slack is based on a LLM and company-internal information.</a:t>
          </a:r>
        </a:p>
      </dgm:t>
    </dgm:pt>
    <dgm:pt modelId="{19CAF799-1656-486C-A01D-91020E89D114}" type="parTrans" cxnId="{D992C315-9FC2-4A69-98C3-E1D244D622FE}">
      <dgm:prSet/>
      <dgm:spPr/>
      <dgm:t>
        <a:bodyPr/>
        <a:lstStyle/>
        <a:p>
          <a:endParaRPr lang="en-US"/>
        </a:p>
      </dgm:t>
    </dgm:pt>
    <dgm:pt modelId="{F5C33ADB-91FC-430F-A7AE-A150E5272796}" type="sibTrans" cxnId="{D992C315-9FC2-4A69-98C3-E1D244D622FE}">
      <dgm:prSet/>
      <dgm:spPr/>
      <dgm:t>
        <a:bodyPr/>
        <a:lstStyle/>
        <a:p>
          <a:endParaRPr lang="en-US"/>
        </a:p>
      </dgm:t>
    </dgm:pt>
    <dgm:pt modelId="{A685523A-F622-44E8-83B8-33DECEA69154}">
      <dgm:prSet/>
      <dgm:spPr/>
      <dgm:t>
        <a:bodyPr/>
        <a:lstStyle/>
        <a:p>
          <a:pPr>
            <a:lnSpc>
              <a:spcPct val="100000"/>
            </a:lnSpc>
          </a:pPr>
          <a:r>
            <a:rPr lang="en-US">
              <a:solidFill>
                <a:schemeClr val="bg1"/>
              </a:solidFill>
              <a:latin typeface="Google Sans" panose="020B0503030502040204" pitchFamily="34" charset="0"/>
            </a:rPr>
            <a:t>Data retrieved from company’s Confluence, Slack and Google Drive.</a:t>
          </a:r>
        </a:p>
      </dgm:t>
    </dgm:pt>
    <dgm:pt modelId="{CCE78018-B699-4B86-9761-4823B5C2FE96}" type="parTrans" cxnId="{C98A48EB-D7C9-47D3-B56E-03ABDD4287E1}">
      <dgm:prSet/>
      <dgm:spPr/>
      <dgm:t>
        <a:bodyPr/>
        <a:lstStyle/>
        <a:p>
          <a:endParaRPr lang="en-US"/>
        </a:p>
      </dgm:t>
    </dgm:pt>
    <dgm:pt modelId="{23354FFE-122A-4192-8E1A-77560DAC63D2}" type="sibTrans" cxnId="{C98A48EB-D7C9-47D3-B56E-03ABDD4287E1}">
      <dgm:prSet/>
      <dgm:spPr/>
      <dgm:t>
        <a:bodyPr/>
        <a:lstStyle/>
        <a:p>
          <a:endParaRPr lang="en-US"/>
        </a:p>
      </dgm:t>
    </dgm:pt>
    <dgm:pt modelId="{FF8AD7DC-8340-4A4D-84B9-94C077F62185}">
      <dgm:prSet/>
      <dgm:spPr/>
      <dgm:t>
        <a:bodyPr/>
        <a:lstStyle/>
        <a:p>
          <a:pPr>
            <a:lnSpc>
              <a:spcPct val="100000"/>
            </a:lnSpc>
          </a:pPr>
          <a:r>
            <a:rPr lang="en-US">
              <a:solidFill>
                <a:schemeClr val="bg1"/>
              </a:solidFill>
              <a:latin typeface="Google Sans" panose="020B0503030502040204" pitchFamily="34" charset="0"/>
            </a:rPr>
            <a:t>Employees can ask the chatbot questions about the company.</a:t>
          </a:r>
        </a:p>
      </dgm:t>
    </dgm:pt>
    <dgm:pt modelId="{C1A80487-5FB9-44D6-990E-183857F43F23}" type="parTrans" cxnId="{E246FA1F-21A5-41C8-BE4B-37A950E4A92B}">
      <dgm:prSet/>
      <dgm:spPr/>
      <dgm:t>
        <a:bodyPr/>
        <a:lstStyle/>
        <a:p>
          <a:endParaRPr lang="en-US"/>
        </a:p>
      </dgm:t>
    </dgm:pt>
    <dgm:pt modelId="{6B888ECB-99DF-4D30-8E44-F3DDE2034DB1}" type="sibTrans" cxnId="{E246FA1F-21A5-41C8-BE4B-37A950E4A92B}">
      <dgm:prSet/>
      <dgm:spPr/>
      <dgm:t>
        <a:bodyPr/>
        <a:lstStyle/>
        <a:p>
          <a:endParaRPr lang="en-US"/>
        </a:p>
      </dgm:t>
    </dgm:pt>
    <dgm:pt modelId="{BEC96F2A-626E-4C32-9998-7D65C4326259}" type="pres">
      <dgm:prSet presAssocID="{BABC132F-5363-46AA-B795-325044C04300}" presName="root" presStyleCnt="0">
        <dgm:presLayoutVars>
          <dgm:dir/>
          <dgm:resizeHandles val="exact"/>
        </dgm:presLayoutVars>
      </dgm:prSet>
      <dgm:spPr/>
    </dgm:pt>
    <dgm:pt modelId="{5DA4B46E-3ED3-41C4-9333-1977DB42C4F5}" type="pres">
      <dgm:prSet presAssocID="{82F886D2-8908-4C2E-BCC4-D6DEC28E251E}" presName="compNode" presStyleCnt="0"/>
      <dgm:spPr/>
    </dgm:pt>
    <dgm:pt modelId="{EEA4CDAD-6002-40DA-8157-143643D47B3F}" type="pres">
      <dgm:prSet presAssocID="{82F886D2-8908-4C2E-BCC4-D6DEC28E251E}" presName="bgRect" presStyleLbl="bgShp" presStyleIdx="0" presStyleCnt="3"/>
      <dgm:spPr>
        <a:solidFill>
          <a:srgbClr val="001A5E"/>
        </a:solidFill>
      </dgm:spPr>
    </dgm:pt>
    <dgm:pt modelId="{132005AF-12E5-4E27-ACB8-1C5F73A1F213}" type="pres">
      <dgm:prSet presAssocID="{82F886D2-8908-4C2E-BCC4-D6DEC28E251E}" presName="iconRect" presStyleLbl="node1" presStyleIdx="0" presStyleCnt="3" custLinFactNeighborX="-7431"/>
      <dgm:spPr/>
    </dgm:pt>
    <dgm:pt modelId="{5DC7F08F-65AC-43B5-8735-361F24789372}" type="pres">
      <dgm:prSet presAssocID="{82F886D2-8908-4C2E-BCC4-D6DEC28E251E}" presName="spaceRect" presStyleCnt="0"/>
      <dgm:spPr/>
    </dgm:pt>
    <dgm:pt modelId="{D064D706-CDDD-44B3-AB60-30BDB4EADE82}" type="pres">
      <dgm:prSet presAssocID="{82F886D2-8908-4C2E-BCC4-D6DEC28E251E}" presName="parTx" presStyleLbl="revTx" presStyleIdx="0" presStyleCnt="3">
        <dgm:presLayoutVars>
          <dgm:chMax val="0"/>
          <dgm:chPref val="0"/>
        </dgm:presLayoutVars>
      </dgm:prSet>
      <dgm:spPr/>
    </dgm:pt>
    <dgm:pt modelId="{3A06577F-A52B-42CA-9E2E-5D7E2DC46516}" type="pres">
      <dgm:prSet presAssocID="{F5C33ADB-91FC-430F-A7AE-A150E5272796}" presName="sibTrans" presStyleCnt="0"/>
      <dgm:spPr/>
    </dgm:pt>
    <dgm:pt modelId="{5D944C29-05FF-4EC2-ABC0-8A6223370382}" type="pres">
      <dgm:prSet presAssocID="{A685523A-F622-44E8-83B8-33DECEA69154}" presName="compNode" presStyleCnt="0"/>
      <dgm:spPr/>
    </dgm:pt>
    <dgm:pt modelId="{8B230593-9939-44C7-893A-456F772F27FC}" type="pres">
      <dgm:prSet presAssocID="{A685523A-F622-44E8-83B8-33DECEA69154}" presName="bgRect" presStyleLbl="bgShp" presStyleIdx="1" presStyleCnt="3"/>
      <dgm:spPr>
        <a:solidFill>
          <a:srgbClr val="001A5E"/>
        </a:solidFill>
      </dgm:spPr>
    </dgm:pt>
    <dgm:pt modelId="{01F155E9-C8C9-448B-A952-3A30FEE01579}" type="pres">
      <dgm:prSet presAssocID="{A685523A-F622-44E8-83B8-33DECEA69154}" presName="iconRect" presStyleLbl="node1" presStyleIdx="1"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isk with solid fill"/>
        </a:ext>
      </dgm:extLst>
    </dgm:pt>
    <dgm:pt modelId="{A0659494-E0D1-49BE-AC35-8D75D22BA436}" type="pres">
      <dgm:prSet presAssocID="{A685523A-F622-44E8-83B8-33DECEA69154}" presName="spaceRect" presStyleCnt="0"/>
      <dgm:spPr/>
    </dgm:pt>
    <dgm:pt modelId="{D2387AD8-9FC5-4573-A9F9-62978DADD650}" type="pres">
      <dgm:prSet presAssocID="{A685523A-F622-44E8-83B8-33DECEA69154}" presName="parTx" presStyleLbl="revTx" presStyleIdx="1" presStyleCnt="3">
        <dgm:presLayoutVars>
          <dgm:chMax val="0"/>
          <dgm:chPref val="0"/>
        </dgm:presLayoutVars>
      </dgm:prSet>
      <dgm:spPr/>
    </dgm:pt>
    <dgm:pt modelId="{FF6D15CD-E6F7-415A-9465-72F9E48FF330}" type="pres">
      <dgm:prSet presAssocID="{23354FFE-122A-4192-8E1A-77560DAC63D2}" presName="sibTrans" presStyleCnt="0"/>
      <dgm:spPr/>
    </dgm:pt>
    <dgm:pt modelId="{0F3AF27C-CB2E-4262-9D09-0A67653F155B}" type="pres">
      <dgm:prSet presAssocID="{FF8AD7DC-8340-4A4D-84B9-94C077F62185}" presName="compNode" presStyleCnt="0"/>
      <dgm:spPr/>
    </dgm:pt>
    <dgm:pt modelId="{BC5707E0-DC98-4F3C-8E51-8619C7622C37}" type="pres">
      <dgm:prSet presAssocID="{FF8AD7DC-8340-4A4D-84B9-94C077F62185}" presName="bgRect" presStyleLbl="bgShp" presStyleIdx="2" presStyleCnt="3"/>
      <dgm:spPr>
        <a:solidFill>
          <a:srgbClr val="001A5E"/>
        </a:solidFill>
        <a:ln>
          <a:noFill/>
        </a:ln>
      </dgm:spPr>
    </dgm:pt>
    <dgm:pt modelId="{45D1002F-EE09-4907-9D59-5AD1BF872C7C}" type="pres">
      <dgm:prSet presAssocID="{FF8AD7DC-8340-4A4D-84B9-94C077F62185}"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at Bubble"/>
        </a:ext>
      </dgm:extLst>
    </dgm:pt>
    <dgm:pt modelId="{604BA7D5-145D-4EEA-BB22-17198EA310DB}" type="pres">
      <dgm:prSet presAssocID="{FF8AD7DC-8340-4A4D-84B9-94C077F62185}" presName="spaceRect" presStyleCnt="0"/>
      <dgm:spPr/>
    </dgm:pt>
    <dgm:pt modelId="{0DE7435C-65A4-46F5-988F-44F9274D55BF}" type="pres">
      <dgm:prSet presAssocID="{FF8AD7DC-8340-4A4D-84B9-94C077F62185}" presName="parTx" presStyleLbl="revTx" presStyleIdx="2" presStyleCnt="3">
        <dgm:presLayoutVars>
          <dgm:chMax val="0"/>
          <dgm:chPref val="0"/>
        </dgm:presLayoutVars>
      </dgm:prSet>
      <dgm:spPr/>
    </dgm:pt>
  </dgm:ptLst>
  <dgm:cxnLst>
    <dgm:cxn modelId="{50B0410A-0300-41EC-A3C8-9DAC06AA46D3}" type="presOf" srcId="{BABC132F-5363-46AA-B795-325044C04300}" destId="{BEC96F2A-626E-4C32-9998-7D65C4326259}" srcOrd="0" destOrd="0" presId="urn:microsoft.com/office/officeart/2018/2/layout/IconVerticalSolidList"/>
    <dgm:cxn modelId="{D992C315-9FC2-4A69-98C3-E1D244D622FE}" srcId="{BABC132F-5363-46AA-B795-325044C04300}" destId="{82F886D2-8908-4C2E-BCC4-D6DEC28E251E}" srcOrd="0" destOrd="0" parTransId="{19CAF799-1656-486C-A01D-91020E89D114}" sibTransId="{F5C33ADB-91FC-430F-A7AE-A150E5272796}"/>
    <dgm:cxn modelId="{E246FA1F-21A5-41C8-BE4B-37A950E4A92B}" srcId="{BABC132F-5363-46AA-B795-325044C04300}" destId="{FF8AD7DC-8340-4A4D-84B9-94C077F62185}" srcOrd="2" destOrd="0" parTransId="{C1A80487-5FB9-44D6-990E-183857F43F23}" sibTransId="{6B888ECB-99DF-4D30-8E44-F3DDE2034DB1}"/>
    <dgm:cxn modelId="{EEBFC164-0441-406F-84E6-3648338C0BB0}" type="presOf" srcId="{FF8AD7DC-8340-4A4D-84B9-94C077F62185}" destId="{0DE7435C-65A4-46F5-988F-44F9274D55BF}" srcOrd="0" destOrd="0" presId="urn:microsoft.com/office/officeart/2018/2/layout/IconVerticalSolidList"/>
    <dgm:cxn modelId="{23D08BBD-D72E-4475-B44D-2024BE1FC82F}" type="presOf" srcId="{82F886D2-8908-4C2E-BCC4-D6DEC28E251E}" destId="{D064D706-CDDD-44B3-AB60-30BDB4EADE82}" srcOrd="0" destOrd="0" presId="urn:microsoft.com/office/officeart/2018/2/layout/IconVerticalSolidList"/>
    <dgm:cxn modelId="{0A4CF5DD-ACAE-4F87-8F29-DA7823A0B9E4}" type="presOf" srcId="{A685523A-F622-44E8-83B8-33DECEA69154}" destId="{D2387AD8-9FC5-4573-A9F9-62978DADD650}" srcOrd="0" destOrd="0" presId="urn:microsoft.com/office/officeart/2018/2/layout/IconVerticalSolidList"/>
    <dgm:cxn modelId="{C98A48EB-D7C9-47D3-B56E-03ABDD4287E1}" srcId="{BABC132F-5363-46AA-B795-325044C04300}" destId="{A685523A-F622-44E8-83B8-33DECEA69154}" srcOrd="1" destOrd="0" parTransId="{CCE78018-B699-4B86-9761-4823B5C2FE96}" sibTransId="{23354FFE-122A-4192-8E1A-77560DAC63D2}"/>
    <dgm:cxn modelId="{A6C3FB31-B7B7-46E7-8BE6-C0151A80E525}" type="presParOf" srcId="{BEC96F2A-626E-4C32-9998-7D65C4326259}" destId="{5DA4B46E-3ED3-41C4-9333-1977DB42C4F5}" srcOrd="0" destOrd="0" presId="urn:microsoft.com/office/officeart/2018/2/layout/IconVerticalSolidList"/>
    <dgm:cxn modelId="{85A163F0-C4BE-47AC-B64F-BD5C66E93693}" type="presParOf" srcId="{5DA4B46E-3ED3-41C4-9333-1977DB42C4F5}" destId="{EEA4CDAD-6002-40DA-8157-143643D47B3F}" srcOrd="0" destOrd="0" presId="urn:microsoft.com/office/officeart/2018/2/layout/IconVerticalSolidList"/>
    <dgm:cxn modelId="{9D05A462-D88E-42F8-BC70-D33586C51701}" type="presParOf" srcId="{5DA4B46E-3ED3-41C4-9333-1977DB42C4F5}" destId="{132005AF-12E5-4E27-ACB8-1C5F73A1F213}" srcOrd="1" destOrd="0" presId="urn:microsoft.com/office/officeart/2018/2/layout/IconVerticalSolidList"/>
    <dgm:cxn modelId="{94F116F5-4AA0-4CDE-83F5-0EF49505A5B6}" type="presParOf" srcId="{5DA4B46E-3ED3-41C4-9333-1977DB42C4F5}" destId="{5DC7F08F-65AC-43B5-8735-361F24789372}" srcOrd="2" destOrd="0" presId="urn:microsoft.com/office/officeart/2018/2/layout/IconVerticalSolidList"/>
    <dgm:cxn modelId="{CF2A427A-4DC5-4753-BE5F-493511902F8F}" type="presParOf" srcId="{5DA4B46E-3ED3-41C4-9333-1977DB42C4F5}" destId="{D064D706-CDDD-44B3-AB60-30BDB4EADE82}" srcOrd="3" destOrd="0" presId="urn:microsoft.com/office/officeart/2018/2/layout/IconVerticalSolidList"/>
    <dgm:cxn modelId="{30E53C2C-2CB3-4ACD-A755-5DE69C776C0D}" type="presParOf" srcId="{BEC96F2A-626E-4C32-9998-7D65C4326259}" destId="{3A06577F-A52B-42CA-9E2E-5D7E2DC46516}" srcOrd="1" destOrd="0" presId="urn:microsoft.com/office/officeart/2018/2/layout/IconVerticalSolidList"/>
    <dgm:cxn modelId="{9F930038-DEE6-480C-A751-168312E33200}" type="presParOf" srcId="{BEC96F2A-626E-4C32-9998-7D65C4326259}" destId="{5D944C29-05FF-4EC2-ABC0-8A6223370382}" srcOrd="2" destOrd="0" presId="urn:microsoft.com/office/officeart/2018/2/layout/IconVerticalSolidList"/>
    <dgm:cxn modelId="{0900109E-4CEF-49F6-A6F2-5ACEB2CB86CC}" type="presParOf" srcId="{5D944C29-05FF-4EC2-ABC0-8A6223370382}" destId="{8B230593-9939-44C7-893A-456F772F27FC}" srcOrd="0" destOrd="0" presId="urn:microsoft.com/office/officeart/2018/2/layout/IconVerticalSolidList"/>
    <dgm:cxn modelId="{35D30093-0784-4361-AA15-C1C66CB25865}" type="presParOf" srcId="{5D944C29-05FF-4EC2-ABC0-8A6223370382}" destId="{01F155E9-C8C9-448B-A952-3A30FEE01579}" srcOrd="1" destOrd="0" presId="urn:microsoft.com/office/officeart/2018/2/layout/IconVerticalSolidList"/>
    <dgm:cxn modelId="{248F9993-7858-4167-BAC7-3738BE172072}" type="presParOf" srcId="{5D944C29-05FF-4EC2-ABC0-8A6223370382}" destId="{A0659494-E0D1-49BE-AC35-8D75D22BA436}" srcOrd="2" destOrd="0" presId="urn:microsoft.com/office/officeart/2018/2/layout/IconVerticalSolidList"/>
    <dgm:cxn modelId="{7DB43B38-8B3D-4E6B-B9D0-F14E0FB81895}" type="presParOf" srcId="{5D944C29-05FF-4EC2-ABC0-8A6223370382}" destId="{D2387AD8-9FC5-4573-A9F9-62978DADD650}" srcOrd="3" destOrd="0" presId="urn:microsoft.com/office/officeart/2018/2/layout/IconVerticalSolidList"/>
    <dgm:cxn modelId="{C4710184-E2EC-4253-B1EB-DCCC0D370098}" type="presParOf" srcId="{BEC96F2A-626E-4C32-9998-7D65C4326259}" destId="{FF6D15CD-E6F7-415A-9465-72F9E48FF330}" srcOrd="3" destOrd="0" presId="urn:microsoft.com/office/officeart/2018/2/layout/IconVerticalSolidList"/>
    <dgm:cxn modelId="{C3E58110-B98C-4956-BE1F-71DCE2A22E43}" type="presParOf" srcId="{BEC96F2A-626E-4C32-9998-7D65C4326259}" destId="{0F3AF27C-CB2E-4262-9D09-0A67653F155B}" srcOrd="4" destOrd="0" presId="urn:microsoft.com/office/officeart/2018/2/layout/IconVerticalSolidList"/>
    <dgm:cxn modelId="{8041B9E9-8295-477B-863C-37181B223EB0}" type="presParOf" srcId="{0F3AF27C-CB2E-4262-9D09-0A67653F155B}" destId="{BC5707E0-DC98-4F3C-8E51-8619C7622C37}" srcOrd="0" destOrd="0" presId="urn:microsoft.com/office/officeart/2018/2/layout/IconVerticalSolidList"/>
    <dgm:cxn modelId="{DDA6654A-90CA-4911-96A4-8DE9E1E103A4}" type="presParOf" srcId="{0F3AF27C-CB2E-4262-9D09-0A67653F155B}" destId="{45D1002F-EE09-4907-9D59-5AD1BF872C7C}" srcOrd="1" destOrd="0" presId="urn:microsoft.com/office/officeart/2018/2/layout/IconVerticalSolidList"/>
    <dgm:cxn modelId="{CB7072C1-33A0-450A-AB49-5AA1DD28A2E7}" type="presParOf" srcId="{0F3AF27C-CB2E-4262-9D09-0A67653F155B}" destId="{604BA7D5-145D-4EEA-BB22-17198EA310DB}" srcOrd="2" destOrd="0" presId="urn:microsoft.com/office/officeart/2018/2/layout/IconVerticalSolidList"/>
    <dgm:cxn modelId="{E08EF7B8-E34D-46C9-8BEA-28739B00BD40}" type="presParOf" srcId="{0F3AF27C-CB2E-4262-9D09-0A67653F155B}" destId="{0DE7435C-65A4-46F5-988F-44F9274D55B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4CDAD-6002-40DA-8157-143643D47B3F}">
      <dsp:nvSpPr>
        <dsp:cNvPr id="0" name=""/>
        <dsp:cNvSpPr/>
      </dsp:nvSpPr>
      <dsp:spPr>
        <a:xfrm>
          <a:off x="0" y="476"/>
          <a:ext cx="5867399" cy="1115117"/>
        </a:xfrm>
        <a:prstGeom prst="roundRect">
          <a:avLst>
            <a:gd name="adj" fmla="val 10000"/>
          </a:avLst>
        </a:prstGeom>
        <a:solidFill>
          <a:srgbClr val="001A5E"/>
        </a:solidFill>
        <a:ln>
          <a:noFill/>
        </a:ln>
        <a:effectLst/>
      </dsp:spPr>
      <dsp:style>
        <a:lnRef idx="0">
          <a:scrgbClr r="0" g="0" b="0"/>
        </a:lnRef>
        <a:fillRef idx="1">
          <a:scrgbClr r="0" g="0" b="0"/>
        </a:fillRef>
        <a:effectRef idx="0">
          <a:scrgbClr r="0" g="0" b="0"/>
        </a:effectRef>
        <a:fontRef idx="minor"/>
      </dsp:style>
    </dsp:sp>
    <dsp:sp modelId="{132005AF-12E5-4E27-ACB8-1C5F73A1F213}">
      <dsp:nvSpPr>
        <dsp:cNvPr id="0" name=""/>
        <dsp:cNvSpPr/>
      </dsp:nvSpPr>
      <dsp:spPr>
        <a:xfrm>
          <a:off x="291747" y="251378"/>
          <a:ext cx="613314" cy="613314"/>
        </a:xfrm>
        <a:prstGeom prst="rect">
          <a:avLst/>
        </a:prstGeom>
        <a:solidFill>
          <a:schemeClr val="accent5">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4D706-CDDD-44B3-AB60-30BDB4EADE82}">
      <dsp:nvSpPr>
        <dsp:cNvPr id="0" name=""/>
        <dsp:cNvSpPr/>
      </dsp:nvSpPr>
      <dsp:spPr>
        <a:xfrm>
          <a:off x="1287961" y="476"/>
          <a:ext cx="4579438" cy="1115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017" tIns="118017" rIns="118017" bIns="118017" numCol="1" spcCol="1270" anchor="ctr" anchorCtr="0">
          <a:noAutofit/>
        </a:bodyPr>
        <a:lstStyle/>
        <a:p>
          <a:pPr marL="0" lvl="0" indent="0" algn="l" defTabSz="889000">
            <a:lnSpc>
              <a:spcPct val="100000"/>
            </a:lnSpc>
            <a:spcBef>
              <a:spcPct val="0"/>
            </a:spcBef>
            <a:spcAft>
              <a:spcPct val="35000"/>
            </a:spcAft>
            <a:buNone/>
          </a:pPr>
          <a:r>
            <a:rPr lang="en-US" sz="2000" kern="1200">
              <a:solidFill>
                <a:schemeClr val="bg1"/>
              </a:solidFill>
              <a:latin typeface="Google Sans" panose="020B0503030502040204" pitchFamily="34" charset="0"/>
            </a:rPr>
            <a:t>Chatbot on Slack is based on a LLM and company-internal information.</a:t>
          </a:r>
        </a:p>
      </dsp:txBody>
      <dsp:txXfrm>
        <a:off x="1287961" y="476"/>
        <a:ext cx="4579438" cy="1115117"/>
      </dsp:txXfrm>
    </dsp:sp>
    <dsp:sp modelId="{8B230593-9939-44C7-893A-456F772F27FC}">
      <dsp:nvSpPr>
        <dsp:cNvPr id="0" name=""/>
        <dsp:cNvSpPr/>
      </dsp:nvSpPr>
      <dsp:spPr>
        <a:xfrm>
          <a:off x="0" y="1394374"/>
          <a:ext cx="5867399" cy="1115117"/>
        </a:xfrm>
        <a:prstGeom prst="roundRect">
          <a:avLst>
            <a:gd name="adj" fmla="val 10000"/>
          </a:avLst>
        </a:prstGeom>
        <a:solidFill>
          <a:srgbClr val="001A5E"/>
        </a:solidFill>
        <a:ln>
          <a:noFill/>
        </a:ln>
        <a:effectLst/>
      </dsp:spPr>
      <dsp:style>
        <a:lnRef idx="0">
          <a:scrgbClr r="0" g="0" b="0"/>
        </a:lnRef>
        <a:fillRef idx="1">
          <a:scrgbClr r="0" g="0" b="0"/>
        </a:fillRef>
        <a:effectRef idx="0">
          <a:scrgbClr r="0" g="0" b="0"/>
        </a:effectRef>
        <a:fontRef idx="minor"/>
      </dsp:style>
    </dsp:sp>
    <dsp:sp modelId="{01F155E9-C8C9-448B-A952-3A30FEE01579}">
      <dsp:nvSpPr>
        <dsp:cNvPr id="0" name=""/>
        <dsp:cNvSpPr/>
      </dsp:nvSpPr>
      <dsp:spPr>
        <a:xfrm>
          <a:off x="337323" y="1645275"/>
          <a:ext cx="613314" cy="61331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387AD8-9FC5-4573-A9F9-62978DADD650}">
      <dsp:nvSpPr>
        <dsp:cNvPr id="0" name=""/>
        <dsp:cNvSpPr/>
      </dsp:nvSpPr>
      <dsp:spPr>
        <a:xfrm>
          <a:off x="1287961" y="1394374"/>
          <a:ext cx="4579438" cy="1115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017" tIns="118017" rIns="118017" bIns="118017" numCol="1" spcCol="1270" anchor="ctr" anchorCtr="0">
          <a:noAutofit/>
        </a:bodyPr>
        <a:lstStyle/>
        <a:p>
          <a:pPr marL="0" lvl="0" indent="0" algn="l" defTabSz="889000">
            <a:lnSpc>
              <a:spcPct val="100000"/>
            </a:lnSpc>
            <a:spcBef>
              <a:spcPct val="0"/>
            </a:spcBef>
            <a:spcAft>
              <a:spcPct val="35000"/>
            </a:spcAft>
            <a:buNone/>
          </a:pPr>
          <a:r>
            <a:rPr lang="en-US" sz="2000" kern="1200">
              <a:solidFill>
                <a:schemeClr val="bg1"/>
              </a:solidFill>
              <a:latin typeface="Google Sans" panose="020B0503030502040204" pitchFamily="34" charset="0"/>
            </a:rPr>
            <a:t>Data retrieved from company’s Confluence, Slack and Google Drive.</a:t>
          </a:r>
        </a:p>
      </dsp:txBody>
      <dsp:txXfrm>
        <a:off x="1287961" y="1394374"/>
        <a:ext cx="4579438" cy="1115117"/>
      </dsp:txXfrm>
    </dsp:sp>
    <dsp:sp modelId="{BC5707E0-DC98-4F3C-8E51-8619C7622C37}">
      <dsp:nvSpPr>
        <dsp:cNvPr id="0" name=""/>
        <dsp:cNvSpPr/>
      </dsp:nvSpPr>
      <dsp:spPr>
        <a:xfrm>
          <a:off x="0" y="2788271"/>
          <a:ext cx="5867399" cy="1115117"/>
        </a:xfrm>
        <a:prstGeom prst="roundRect">
          <a:avLst>
            <a:gd name="adj" fmla="val 10000"/>
          </a:avLst>
        </a:prstGeom>
        <a:solidFill>
          <a:srgbClr val="001A5E"/>
        </a:solidFill>
        <a:ln>
          <a:noFill/>
        </a:ln>
        <a:effectLst/>
      </dsp:spPr>
      <dsp:style>
        <a:lnRef idx="0">
          <a:scrgbClr r="0" g="0" b="0"/>
        </a:lnRef>
        <a:fillRef idx="1">
          <a:scrgbClr r="0" g="0" b="0"/>
        </a:fillRef>
        <a:effectRef idx="0">
          <a:scrgbClr r="0" g="0" b="0"/>
        </a:effectRef>
        <a:fontRef idx="minor"/>
      </dsp:style>
    </dsp:sp>
    <dsp:sp modelId="{45D1002F-EE09-4907-9D59-5AD1BF872C7C}">
      <dsp:nvSpPr>
        <dsp:cNvPr id="0" name=""/>
        <dsp:cNvSpPr/>
      </dsp:nvSpPr>
      <dsp:spPr>
        <a:xfrm>
          <a:off x="337323" y="3039173"/>
          <a:ext cx="613314" cy="6133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E7435C-65A4-46F5-988F-44F9274D55BF}">
      <dsp:nvSpPr>
        <dsp:cNvPr id="0" name=""/>
        <dsp:cNvSpPr/>
      </dsp:nvSpPr>
      <dsp:spPr>
        <a:xfrm>
          <a:off x="1287961" y="2788271"/>
          <a:ext cx="4579438" cy="1115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017" tIns="118017" rIns="118017" bIns="118017" numCol="1" spcCol="1270" anchor="ctr" anchorCtr="0">
          <a:noAutofit/>
        </a:bodyPr>
        <a:lstStyle/>
        <a:p>
          <a:pPr marL="0" lvl="0" indent="0" algn="l" defTabSz="889000">
            <a:lnSpc>
              <a:spcPct val="100000"/>
            </a:lnSpc>
            <a:spcBef>
              <a:spcPct val="0"/>
            </a:spcBef>
            <a:spcAft>
              <a:spcPct val="35000"/>
            </a:spcAft>
            <a:buNone/>
          </a:pPr>
          <a:r>
            <a:rPr lang="en-US" sz="2000" kern="1200">
              <a:solidFill>
                <a:schemeClr val="bg1"/>
              </a:solidFill>
              <a:latin typeface="Google Sans" panose="020B0503030502040204" pitchFamily="34" charset="0"/>
            </a:rPr>
            <a:t>Employees can ask the chatbot questions about the company.</a:t>
          </a:r>
        </a:p>
      </dsp:txBody>
      <dsp:txXfrm>
        <a:off x="1287961" y="2788271"/>
        <a:ext cx="4579438" cy="11151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4CDAD-6002-40DA-8157-143643D47B3F}">
      <dsp:nvSpPr>
        <dsp:cNvPr id="0" name=""/>
        <dsp:cNvSpPr/>
      </dsp:nvSpPr>
      <dsp:spPr>
        <a:xfrm>
          <a:off x="0" y="476"/>
          <a:ext cx="5867399" cy="1115117"/>
        </a:xfrm>
        <a:prstGeom prst="roundRect">
          <a:avLst>
            <a:gd name="adj" fmla="val 10000"/>
          </a:avLst>
        </a:prstGeom>
        <a:solidFill>
          <a:srgbClr val="001A5E"/>
        </a:solidFill>
        <a:ln>
          <a:noFill/>
        </a:ln>
        <a:effectLst/>
      </dsp:spPr>
      <dsp:style>
        <a:lnRef idx="0">
          <a:scrgbClr r="0" g="0" b="0"/>
        </a:lnRef>
        <a:fillRef idx="1">
          <a:scrgbClr r="0" g="0" b="0"/>
        </a:fillRef>
        <a:effectRef idx="0">
          <a:scrgbClr r="0" g="0" b="0"/>
        </a:effectRef>
        <a:fontRef idx="minor"/>
      </dsp:style>
    </dsp:sp>
    <dsp:sp modelId="{132005AF-12E5-4E27-ACB8-1C5F73A1F213}">
      <dsp:nvSpPr>
        <dsp:cNvPr id="0" name=""/>
        <dsp:cNvSpPr/>
      </dsp:nvSpPr>
      <dsp:spPr>
        <a:xfrm>
          <a:off x="291747" y="251378"/>
          <a:ext cx="613314" cy="613314"/>
        </a:xfrm>
        <a:prstGeom prst="rect">
          <a:avLst/>
        </a:prstGeom>
        <a:solidFill>
          <a:schemeClr val="accent5">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4D706-CDDD-44B3-AB60-30BDB4EADE82}">
      <dsp:nvSpPr>
        <dsp:cNvPr id="0" name=""/>
        <dsp:cNvSpPr/>
      </dsp:nvSpPr>
      <dsp:spPr>
        <a:xfrm>
          <a:off x="1287961" y="476"/>
          <a:ext cx="4579438" cy="1115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017" tIns="118017" rIns="118017" bIns="118017" numCol="1" spcCol="1270" anchor="ctr" anchorCtr="0">
          <a:noAutofit/>
        </a:bodyPr>
        <a:lstStyle/>
        <a:p>
          <a:pPr marL="0" lvl="0" indent="0" algn="l" defTabSz="889000">
            <a:lnSpc>
              <a:spcPct val="100000"/>
            </a:lnSpc>
            <a:spcBef>
              <a:spcPct val="0"/>
            </a:spcBef>
            <a:spcAft>
              <a:spcPct val="35000"/>
            </a:spcAft>
            <a:buNone/>
          </a:pPr>
          <a:r>
            <a:rPr lang="en-US" sz="2000" kern="1200">
              <a:solidFill>
                <a:schemeClr val="bg1"/>
              </a:solidFill>
              <a:latin typeface="Google Sans" panose="020B0503030502040204" pitchFamily="34" charset="0"/>
            </a:rPr>
            <a:t>Chatbot on slack is based on a LLM and company-internal information.</a:t>
          </a:r>
        </a:p>
      </dsp:txBody>
      <dsp:txXfrm>
        <a:off x="1287961" y="476"/>
        <a:ext cx="4579438" cy="1115117"/>
      </dsp:txXfrm>
    </dsp:sp>
    <dsp:sp modelId="{8B230593-9939-44C7-893A-456F772F27FC}">
      <dsp:nvSpPr>
        <dsp:cNvPr id="0" name=""/>
        <dsp:cNvSpPr/>
      </dsp:nvSpPr>
      <dsp:spPr>
        <a:xfrm>
          <a:off x="0" y="1394374"/>
          <a:ext cx="5867399" cy="1115117"/>
        </a:xfrm>
        <a:prstGeom prst="roundRect">
          <a:avLst>
            <a:gd name="adj" fmla="val 10000"/>
          </a:avLst>
        </a:prstGeom>
        <a:solidFill>
          <a:srgbClr val="001A5E"/>
        </a:solidFill>
        <a:ln>
          <a:noFill/>
        </a:ln>
        <a:effectLst/>
      </dsp:spPr>
      <dsp:style>
        <a:lnRef idx="0">
          <a:scrgbClr r="0" g="0" b="0"/>
        </a:lnRef>
        <a:fillRef idx="1">
          <a:scrgbClr r="0" g="0" b="0"/>
        </a:fillRef>
        <a:effectRef idx="0">
          <a:scrgbClr r="0" g="0" b="0"/>
        </a:effectRef>
        <a:fontRef idx="minor"/>
      </dsp:style>
    </dsp:sp>
    <dsp:sp modelId="{01F155E9-C8C9-448B-A952-3A30FEE01579}">
      <dsp:nvSpPr>
        <dsp:cNvPr id="0" name=""/>
        <dsp:cNvSpPr/>
      </dsp:nvSpPr>
      <dsp:spPr>
        <a:xfrm>
          <a:off x="337323" y="1645275"/>
          <a:ext cx="613314" cy="61331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387AD8-9FC5-4573-A9F9-62978DADD650}">
      <dsp:nvSpPr>
        <dsp:cNvPr id="0" name=""/>
        <dsp:cNvSpPr/>
      </dsp:nvSpPr>
      <dsp:spPr>
        <a:xfrm>
          <a:off x="1287961" y="1394374"/>
          <a:ext cx="4579438" cy="1115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017" tIns="118017" rIns="118017" bIns="118017" numCol="1" spcCol="1270" anchor="ctr" anchorCtr="0">
          <a:noAutofit/>
        </a:bodyPr>
        <a:lstStyle/>
        <a:p>
          <a:pPr marL="0" lvl="0" indent="0" algn="l" defTabSz="889000">
            <a:lnSpc>
              <a:spcPct val="100000"/>
            </a:lnSpc>
            <a:spcBef>
              <a:spcPct val="0"/>
            </a:spcBef>
            <a:spcAft>
              <a:spcPct val="35000"/>
            </a:spcAft>
            <a:buNone/>
          </a:pPr>
          <a:r>
            <a:rPr lang="en-US" sz="2000" kern="1200">
              <a:solidFill>
                <a:schemeClr val="bg1"/>
              </a:solidFill>
              <a:latin typeface="Google Sans" panose="020B0503030502040204" pitchFamily="34" charset="0"/>
            </a:rPr>
            <a:t>Data retrieved from company’s Confluence, Slack and Google Drive.</a:t>
          </a:r>
        </a:p>
      </dsp:txBody>
      <dsp:txXfrm>
        <a:off x="1287961" y="1394374"/>
        <a:ext cx="4579438" cy="1115117"/>
      </dsp:txXfrm>
    </dsp:sp>
    <dsp:sp modelId="{BC5707E0-DC98-4F3C-8E51-8619C7622C37}">
      <dsp:nvSpPr>
        <dsp:cNvPr id="0" name=""/>
        <dsp:cNvSpPr/>
      </dsp:nvSpPr>
      <dsp:spPr>
        <a:xfrm>
          <a:off x="0" y="2788271"/>
          <a:ext cx="5867399" cy="1115117"/>
        </a:xfrm>
        <a:prstGeom prst="roundRect">
          <a:avLst>
            <a:gd name="adj" fmla="val 10000"/>
          </a:avLst>
        </a:prstGeom>
        <a:solidFill>
          <a:srgbClr val="001A5E"/>
        </a:solidFill>
        <a:ln>
          <a:noFill/>
        </a:ln>
        <a:effectLst/>
      </dsp:spPr>
      <dsp:style>
        <a:lnRef idx="0">
          <a:scrgbClr r="0" g="0" b="0"/>
        </a:lnRef>
        <a:fillRef idx="1">
          <a:scrgbClr r="0" g="0" b="0"/>
        </a:fillRef>
        <a:effectRef idx="0">
          <a:scrgbClr r="0" g="0" b="0"/>
        </a:effectRef>
        <a:fontRef idx="minor"/>
      </dsp:style>
    </dsp:sp>
    <dsp:sp modelId="{45D1002F-EE09-4907-9D59-5AD1BF872C7C}">
      <dsp:nvSpPr>
        <dsp:cNvPr id="0" name=""/>
        <dsp:cNvSpPr/>
      </dsp:nvSpPr>
      <dsp:spPr>
        <a:xfrm>
          <a:off x="337323" y="3039173"/>
          <a:ext cx="613314" cy="6133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E7435C-65A4-46F5-988F-44F9274D55BF}">
      <dsp:nvSpPr>
        <dsp:cNvPr id="0" name=""/>
        <dsp:cNvSpPr/>
      </dsp:nvSpPr>
      <dsp:spPr>
        <a:xfrm>
          <a:off x="1287961" y="2788271"/>
          <a:ext cx="4579438" cy="1115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017" tIns="118017" rIns="118017" bIns="118017" numCol="1" spcCol="1270" anchor="ctr" anchorCtr="0">
          <a:noAutofit/>
        </a:bodyPr>
        <a:lstStyle/>
        <a:p>
          <a:pPr marL="0" lvl="0" indent="0" algn="l" defTabSz="889000">
            <a:lnSpc>
              <a:spcPct val="100000"/>
            </a:lnSpc>
            <a:spcBef>
              <a:spcPct val="0"/>
            </a:spcBef>
            <a:spcAft>
              <a:spcPct val="35000"/>
            </a:spcAft>
            <a:buNone/>
          </a:pPr>
          <a:r>
            <a:rPr lang="en-US" sz="2000" kern="1200">
              <a:solidFill>
                <a:schemeClr val="bg1"/>
              </a:solidFill>
              <a:latin typeface="Google Sans" panose="020B0503030502040204" pitchFamily="34" charset="0"/>
            </a:rPr>
            <a:t>Employees can ask the chatbot questions about the company.</a:t>
          </a:r>
        </a:p>
      </dsp:txBody>
      <dsp:txXfrm>
        <a:off x="1287961" y="2788271"/>
        <a:ext cx="4579438" cy="11151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4CDAD-6002-40DA-8157-143643D47B3F}">
      <dsp:nvSpPr>
        <dsp:cNvPr id="0" name=""/>
        <dsp:cNvSpPr/>
      </dsp:nvSpPr>
      <dsp:spPr>
        <a:xfrm>
          <a:off x="0" y="476"/>
          <a:ext cx="5867399" cy="1115117"/>
        </a:xfrm>
        <a:prstGeom prst="roundRect">
          <a:avLst>
            <a:gd name="adj" fmla="val 10000"/>
          </a:avLst>
        </a:prstGeom>
        <a:solidFill>
          <a:srgbClr val="001A5E"/>
        </a:solidFill>
        <a:ln>
          <a:noFill/>
        </a:ln>
        <a:effectLst/>
      </dsp:spPr>
      <dsp:style>
        <a:lnRef idx="0">
          <a:scrgbClr r="0" g="0" b="0"/>
        </a:lnRef>
        <a:fillRef idx="1">
          <a:scrgbClr r="0" g="0" b="0"/>
        </a:fillRef>
        <a:effectRef idx="0">
          <a:scrgbClr r="0" g="0" b="0"/>
        </a:effectRef>
        <a:fontRef idx="minor"/>
      </dsp:style>
    </dsp:sp>
    <dsp:sp modelId="{132005AF-12E5-4E27-ACB8-1C5F73A1F213}">
      <dsp:nvSpPr>
        <dsp:cNvPr id="0" name=""/>
        <dsp:cNvSpPr/>
      </dsp:nvSpPr>
      <dsp:spPr>
        <a:xfrm>
          <a:off x="291747" y="251378"/>
          <a:ext cx="613314" cy="613314"/>
        </a:xfrm>
        <a:prstGeom prst="rect">
          <a:avLst/>
        </a:prstGeom>
        <a:solidFill>
          <a:schemeClr val="accent5">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4D706-CDDD-44B3-AB60-30BDB4EADE82}">
      <dsp:nvSpPr>
        <dsp:cNvPr id="0" name=""/>
        <dsp:cNvSpPr/>
      </dsp:nvSpPr>
      <dsp:spPr>
        <a:xfrm>
          <a:off x="1287961" y="476"/>
          <a:ext cx="4579438" cy="1115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017" tIns="118017" rIns="118017" bIns="118017" numCol="1" spcCol="1270" anchor="ctr" anchorCtr="0">
          <a:noAutofit/>
        </a:bodyPr>
        <a:lstStyle/>
        <a:p>
          <a:pPr marL="0" lvl="0" indent="0" algn="l" defTabSz="889000">
            <a:lnSpc>
              <a:spcPct val="100000"/>
            </a:lnSpc>
            <a:spcBef>
              <a:spcPct val="0"/>
            </a:spcBef>
            <a:spcAft>
              <a:spcPct val="35000"/>
            </a:spcAft>
            <a:buNone/>
          </a:pPr>
          <a:r>
            <a:rPr lang="en-US" sz="2000" kern="1200">
              <a:solidFill>
                <a:schemeClr val="bg1"/>
              </a:solidFill>
              <a:latin typeface="Google Sans" panose="020B0503030502040204" pitchFamily="34" charset="0"/>
            </a:rPr>
            <a:t>Chatbot on slack is based on a LLM and company-internal information.</a:t>
          </a:r>
        </a:p>
      </dsp:txBody>
      <dsp:txXfrm>
        <a:off x="1287961" y="476"/>
        <a:ext cx="4579438" cy="1115117"/>
      </dsp:txXfrm>
    </dsp:sp>
    <dsp:sp modelId="{8B230593-9939-44C7-893A-456F772F27FC}">
      <dsp:nvSpPr>
        <dsp:cNvPr id="0" name=""/>
        <dsp:cNvSpPr/>
      </dsp:nvSpPr>
      <dsp:spPr>
        <a:xfrm>
          <a:off x="0" y="1394374"/>
          <a:ext cx="5867399" cy="1115117"/>
        </a:xfrm>
        <a:prstGeom prst="roundRect">
          <a:avLst>
            <a:gd name="adj" fmla="val 10000"/>
          </a:avLst>
        </a:prstGeom>
        <a:solidFill>
          <a:srgbClr val="001A5E"/>
        </a:solidFill>
        <a:ln>
          <a:noFill/>
        </a:ln>
        <a:effectLst/>
      </dsp:spPr>
      <dsp:style>
        <a:lnRef idx="0">
          <a:scrgbClr r="0" g="0" b="0"/>
        </a:lnRef>
        <a:fillRef idx="1">
          <a:scrgbClr r="0" g="0" b="0"/>
        </a:fillRef>
        <a:effectRef idx="0">
          <a:scrgbClr r="0" g="0" b="0"/>
        </a:effectRef>
        <a:fontRef idx="minor"/>
      </dsp:style>
    </dsp:sp>
    <dsp:sp modelId="{01F155E9-C8C9-448B-A952-3A30FEE01579}">
      <dsp:nvSpPr>
        <dsp:cNvPr id="0" name=""/>
        <dsp:cNvSpPr/>
      </dsp:nvSpPr>
      <dsp:spPr>
        <a:xfrm>
          <a:off x="337323" y="1645275"/>
          <a:ext cx="613314" cy="61331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387AD8-9FC5-4573-A9F9-62978DADD650}">
      <dsp:nvSpPr>
        <dsp:cNvPr id="0" name=""/>
        <dsp:cNvSpPr/>
      </dsp:nvSpPr>
      <dsp:spPr>
        <a:xfrm>
          <a:off x="1287961" y="1394374"/>
          <a:ext cx="4579438" cy="1115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017" tIns="118017" rIns="118017" bIns="118017" numCol="1" spcCol="1270" anchor="ctr" anchorCtr="0">
          <a:noAutofit/>
        </a:bodyPr>
        <a:lstStyle/>
        <a:p>
          <a:pPr marL="0" lvl="0" indent="0" algn="l" defTabSz="889000">
            <a:lnSpc>
              <a:spcPct val="100000"/>
            </a:lnSpc>
            <a:spcBef>
              <a:spcPct val="0"/>
            </a:spcBef>
            <a:spcAft>
              <a:spcPct val="35000"/>
            </a:spcAft>
            <a:buNone/>
          </a:pPr>
          <a:r>
            <a:rPr lang="en-US" sz="2000" kern="1200">
              <a:solidFill>
                <a:schemeClr val="bg1"/>
              </a:solidFill>
              <a:latin typeface="Google Sans" panose="020B0503030502040204" pitchFamily="34" charset="0"/>
            </a:rPr>
            <a:t>Data retrieved from company’s Confluence, Slack and Google Drive.</a:t>
          </a:r>
        </a:p>
      </dsp:txBody>
      <dsp:txXfrm>
        <a:off x="1287961" y="1394374"/>
        <a:ext cx="4579438" cy="1115117"/>
      </dsp:txXfrm>
    </dsp:sp>
    <dsp:sp modelId="{BC5707E0-DC98-4F3C-8E51-8619C7622C37}">
      <dsp:nvSpPr>
        <dsp:cNvPr id="0" name=""/>
        <dsp:cNvSpPr/>
      </dsp:nvSpPr>
      <dsp:spPr>
        <a:xfrm>
          <a:off x="0" y="2788271"/>
          <a:ext cx="5867399" cy="1115117"/>
        </a:xfrm>
        <a:prstGeom prst="roundRect">
          <a:avLst>
            <a:gd name="adj" fmla="val 10000"/>
          </a:avLst>
        </a:prstGeom>
        <a:solidFill>
          <a:srgbClr val="001A5E"/>
        </a:solidFill>
        <a:ln>
          <a:noFill/>
        </a:ln>
        <a:effectLst/>
      </dsp:spPr>
      <dsp:style>
        <a:lnRef idx="0">
          <a:scrgbClr r="0" g="0" b="0"/>
        </a:lnRef>
        <a:fillRef idx="1">
          <a:scrgbClr r="0" g="0" b="0"/>
        </a:fillRef>
        <a:effectRef idx="0">
          <a:scrgbClr r="0" g="0" b="0"/>
        </a:effectRef>
        <a:fontRef idx="minor"/>
      </dsp:style>
    </dsp:sp>
    <dsp:sp modelId="{45D1002F-EE09-4907-9D59-5AD1BF872C7C}">
      <dsp:nvSpPr>
        <dsp:cNvPr id="0" name=""/>
        <dsp:cNvSpPr/>
      </dsp:nvSpPr>
      <dsp:spPr>
        <a:xfrm>
          <a:off x="337323" y="3039173"/>
          <a:ext cx="613314" cy="6133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E7435C-65A4-46F5-988F-44F9274D55BF}">
      <dsp:nvSpPr>
        <dsp:cNvPr id="0" name=""/>
        <dsp:cNvSpPr/>
      </dsp:nvSpPr>
      <dsp:spPr>
        <a:xfrm>
          <a:off x="1287961" y="2788271"/>
          <a:ext cx="4579438" cy="1115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017" tIns="118017" rIns="118017" bIns="118017" numCol="1" spcCol="1270" anchor="ctr" anchorCtr="0">
          <a:noAutofit/>
        </a:bodyPr>
        <a:lstStyle/>
        <a:p>
          <a:pPr marL="0" lvl="0" indent="0" algn="l" defTabSz="889000">
            <a:lnSpc>
              <a:spcPct val="100000"/>
            </a:lnSpc>
            <a:spcBef>
              <a:spcPct val="0"/>
            </a:spcBef>
            <a:spcAft>
              <a:spcPct val="35000"/>
            </a:spcAft>
            <a:buNone/>
          </a:pPr>
          <a:r>
            <a:rPr lang="en-US" sz="2000" kern="1200">
              <a:solidFill>
                <a:schemeClr val="bg1"/>
              </a:solidFill>
              <a:latin typeface="Google Sans" panose="020B0503030502040204" pitchFamily="34" charset="0"/>
            </a:rPr>
            <a:t>Employees can ask the chatbot questions about the company.</a:t>
          </a:r>
        </a:p>
      </dsp:txBody>
      <dsp:txXfrm>
        <a:off x="1287961" y="2788271"/>
        <a:ext cx="4579438" cy="11151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4CDAD-6002-40DA-8157-143643D47B3F}">
      <dsp:nvSpPr>
        <dsp:cNvPr id="0" name=""/>
        <dsp:cNvSpPr/>
      </dsp:nvSpPr>
      <dsp:spPr>
        <a:xfrm>
          <a:off x="0" y="476"/>
          <a:ext cx="5867399" cy="1115117"/>
        </a:xfrm>
        <a:prstGeom prst="roundRect">
          <a:avLst>
            <a:gd name="adj" fmla="val 10000"/>
          </a:avLst>
        </a:prstGeom>
        <a:solidFill>
          <a:srgbClr val="001A5E"/>
        </a:solidFill>
        <a:ln>
          <a:noFill/>
        </a:ln>
        <a:effectLst/>
      </dsp:spPr>
      <dsp:style>
        <a:lnRef idx="0">
          <a:scrgbClr r="0" g="0" b="0"/>
        </a:lnRef>
        <a:fillRef idx="1">
          <a:scrgbClr r="0" g="0" b="0"/>
        </a:fillRef>
        <a:effectRef idx="0">
          <a:scrgbClr r="0" g="0" b="0"/>
        </a:effectRef>
        <a:fontRef idx="minor"/>
      </dsp:style>
    </dsp:sp>
    <dsp:sp modelId="{132005AF-12E5-4E27-ACB8-1C5F73A1F213}">
      <dsp:nvSpPr>
        <dsp:cNvPr id="0" name=""/>
        <dsp:cNvSpPr/>
      </dsp:nvSpPr>
      <dsp:spPr>
        <a:xfrm>
          <a:off x="291747" y="251378"/>
          <a:ext cx="613314" cy="613314"/>
        </a:xfrm>
        <a:prstGeom prst="rect">
          <a:avLst/>
        </a:prstGeom>
        <a:solidFill>
          <a:schemeClr val="accent5">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4D706-CDDD-44B3-AB60-30BDB4EADE82}">
      <dsp:nvSpPr>
        <dsp:cNvPr id="0" name=""/>
        <dsp:cNvSpPr/>
      </dsp:nvSpPr>
      <dsp:spPr>
        <a:xfrm>
          <a:off x="1287961" y="476"/>
          <a:ext cx="4579438" cy="1115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017" tIns="118017" rIns="118017" bIns="118017" numCol="1" spcCol="1270" anchor="ctr" anchorCtr="0">
          <a:noAutofit/>
        </a:bodyPr>
        <a:lstStyle/>
        <a:p>
          <a:pPr marL="0" lvl="0" indent="0" algn="l" defTabSz="889000">
            <a:lnSpc>
              <a:spcPct val="100000"/>
            </a:lnSpc>
            <a:spcBef>
              <a:spcPct val="0"/>
            </a:spcBef>
            <a:spcAft>
              <a:spcPct val="35000"/>
            </a:spcAft>
            <a:buNone/>
          </a:pPr>
          <a:r>
            <a:rPr lang="en-US" sz="2000" kern="1200">
              <a:solidFill>
                <a:schemeClr val="bg1"/>
              </a:solidFill>
              <a:latin typeface="Google Sans" panose="020B0503030502040204" pitchFamily="34" charset="0"/>
            </a:rPr>
            <a:t>Chatbot on Slack is based on a LLM and company-internal information.</a:t>
          </a:r>
        </a:p>
      </dsp:txBody>
      <dsp:txXfrm>
        <a:off x="1287961" y="476"/>
        <a:ext cx="4579438" cy="1115117"/>
      </dsp:txXfrm>
    </dsp:sp>
    <dsp:sp modelId="{8B230593-9939-44C7-893A-456F772F27FC}">
      <dsp:nvSpPr>
        <dsp:cNvPr id="0" name=""/>
        <dsp:cNvSpPr/>
      </dsp:nvSpPr>
      <dsp:spPr>
        <a:xfrm>
          <a:off x="0" y="1394374"/>
          <a:ext cx="5867399" cy="1115117"/>
        </a:xfrm>
        <a:prstGeom prst="roundRect">
          <a:avLst>
            <a:gd name="adj" fmla="val 10000"/>
          </a:avLst>
        </a:prstGeom>
        <a:solidFill>
          <a:srgbClr val="001A5E"/>
        </a:solidFill>
        <a:ln>
          <a:noFill/>
        </a:ln>
        <a:effectLst/>
      </dsp:spPr>
      <dsp:style>
        <a:lnRef idx="0">
          <a:scrgbClr r="0" g="0" b="0"/>
        </a:lnRef>
        <a:fillRef idx="1">
          <a:scrgbClr r="0" g="0" b="0"/>
        </a:fillRef>
        <a:effectRef idx="0">
          <a:scrgbClr r="0" g="0" b="0"/>
        </a:effectRef>
        <a:fontRef idx="minor"/>
      </dsp:style>
    </dsp:sp>
    <dsp:sp modelId="{01F155E9-C8C9-448B-A952-3A30FEE01579}">
      <dsp:nvSpPr>
        <dsp:cNvPr id="0" name=""/>
        <dsp:cNvSpPr/>
      </dsp:nvSpPr>
      <dsp:spPr>
        <a:xfrm>
          <a:off x="337323" y="1645275"/>
          <a:ext cx="613314" cy="61331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387AD8-9FC5-4573-A9F9-62978DADD650}">
      <dsp:nvSpPr>
        <dsp:cNvPr id="0" name=""/>
        <dsp:cNvSpPr/>
      </dsp:nvSpPr>
      <dsp:spPr>
        <a:xfrm>
          <a:off x="1287961" y="1394374"/>
          <a:ext cx="4579438" cy="1115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017" tIns="118017" rIns="118017" bIns="118017" numCol="1" spcCol="1270" anchor="ctr" anchorCtr="0">
          <a:noAutofit/>
        </a:bodyPr>
        <a:lstStyle/>
        <a:p>
          <a:pPr marL="0" lvl="0" indent="0" algn="l" defTabSz="889000">
            <a:lnSpc>
              <a:spcPct val="100000"/>
            </a:lnSpc>
            <a:spcBef>
              <a:spcPct val="0"/>
            </a:spcBef>
            <a:spcAft>
              <a:spcPct val="35000"/>
            </a:spcAft>
            <a:buNone/>
          </a:pPr>
          <a:r>
            <a:rPr lang="en-US" sz="2000" kern="1200">
              <a:solidFill>
                <a:schemeClr val="bg1"/>
              </a:solidFill>
              <a:latin typeface="Google Sans" panose="020B0503030502040204" pitchFamily="34" charset="0"/>
            </a:rPr>
            <a:t>Data retrieved from company’s Confluence, Slack and Google Drive.</a:t>
          </a:r>
        </a:p>
      </dsp:txBody>
      <dsp:txXfrm>
        <a:off x="1287961" y="1394374"/>
        <a:ext cx="4579438" cy="1115117"/>
      </dsp:txXfrm>
    </dsp:sp>
    <dsp:sp modelId="{BC5707E0-DC98-4F3C-8E51-8619C7622C37}">
      <dsp:nvSpPr>
        <dsp:cNvPr id="0" name=""/>
        <dsp:cNvSpPr/>
      </dsp:nvSpPr>
      <dsp:spPr>
        <a:xfrm>
          <a:off x="0" y="2788271"/>
          <a:ext cx="5867399" cy="1115117"/>
        </a:xfrm>
        <a:prstGeom prst="roundRect">
          <a:avLst>
            <a:gd name="adj" fmla="val 10000"/>
          </a:avLst>
        </a:prstGeom>
        <a:solidFill>
          <a:srgbClr val="001A5E"/>
        </a:solidFill>
        <a:ln>
          <a:noFill/>
        </a:ln>
        <a:effectLst/>
      </dsp:spPr>
      <dsp:style>
        <a:lnRef idx="0">
          <a:scrgbClr r="0" g="0" b="0"/>
        </a:lnRef>
        <a:fillRef idx="1">
          <a:scrgbClr r="0" g="0" b="0"/>
        </a:fillRef>
        <a:effectRef idx="0">
          <a:scrgbClr r="0" g="0" b="0"/>
        </a:effectRef>
        <a:fontRef idx="minor"/>
      </dsp:style>
    </dsp:sp>
    <dsp:sp modelId="{45D1002F-EE09-4907-9D59-5AD1BF872C7C}">
      <dsp:nvSpPr>
        <dsp:cNvPr id="0" name=""/>
        <dsp:cNvSpPr/>
      </dsp:nvSpPr>
      <dsp:spPr>
        <a:xfrm>
          <a:off x="337323" y="3039173"/>
          <a:ext cx="613314" cy="6133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E7435C-65A4-46F5-988F-44F9274D55BF}">
      <dsp:nvSpPr>
        <dsp:cNvPr id="0" name=""/>
        <dsp:cNvSpPr/>
      </dsp:nvSpPr>
      <dsp:spPr>
        <a:xfrm>
          <a:off x="1287961" y="2788271"/>
          <a:ext cx="4579438" cy="1115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017" tIns="118017" rIns="118017" bIns="118017" numCol="1" spcCol="1270" anchor="ctr" anchorCtr="0">
          <a:noAutofit/>
        </a:bodyPr>
        <a:lstStyle/>
        <a:p>
          <a:pPr marL="0" lvl="0" indent="0" algn="l" defTabSz="889000">
            <a:lnSpc>
              <a:spcPct val="100000"/>
            </a:lnSpc>
            <a:spcBef>
              <a:spcPct val="0"/>
            </a:spcBef>
            <a:spcAft>
              <a:spcPct val="35000"/>
            </a:spcAft>
            <a:buNone/>
          </a:pPr>
          <a:r>
            <a:rPr lang="en-US" sz="2000" kern="1200">
              <a:solidFill>
                <a:schemeClr val="bg1"/>
              </a:solidFill>
              <a:latin typeface="Google Sans" panose="020B0503030502040204" pitchFamily="34" charset="0"/>
            </a:rPr>
            <a:t>Employees can ask the chatbot questions about the company.</a:t>
          </a:r>
        </a:p>
      </dsp:txBody>
      <dsp:txXfrm>
        <a:off x="1287961" y="2788271"/>
        <a:ext cx="4579438" cy="111511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BE248C-7E69-4B37-A095-3F3AB0DAACC1}" type="datetimeFigureOut">
              <a:rPr lang="en-DE" smtClean="0"/>
              <a:t>18/07/2023</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33FF9-6116-4C8E-8C4E-C06BCE75E1A5}" type="slidenum">
              <a:rPr lang="en-DE" smtClean="0"/>
              <a:t>‹#›</a:t>
            </a:fld>
            <a:endParaRPr lang="en-DE"/>
          </a:p>
        </p:txBody>
      </p:sp>
    </p:spTree>
    <p:extLst>
      <p:ext uri="{BB962C8B-B14F-4D97-AF65-F5344CB8AC3E}">
        <p14:creationId xmlns:p14="http://schemas.microsoft.com/office/powerpoint/2010/main" val="1542147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55233FF9-6116-4C8E-8C4E-C06BCE75E1A5}" type="slidenum">
              <a:rPr lang="en-DE" smtClean="0"/>
              <a:t>6</a:t>
            </a:fld>
            <a:endParaRPr lang="en-DE"/>
          </a:p>
        </p:txBody>
      </p:sp>
    </p:spTree>
    <p:extLst>
      <p:ext uri="{BB962C8B-B14F-4D97-AF65-F5344CB8AC3E}">
        <p14:creationId xmlns:p14="http://schemas.microsoft.com/office/powerpoint/2010/main" val="4114871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VM for Data Processing</a:t>
            </a:r>
          </a:p>
          <a:p>
            <a:pPr marL="171450" indent="-171450">
              <a:buFontTx/>
              <a:buChar char="-"/>
            </a:pPr>
            <a:r>
              <a:rPr lang="en-US" dirty="0"/>
              <a:t>VM for </a:t>
            </a:r>
            <a:r>
              <a:rPr lang="en-US" dirty="0" err="1"/>
              <a:t>QABot</a:t>
            </a:r>
            <a:endParaRPr lang="en-US" dirty="0"/>
          </a:p>
          <a:p>
            <a:pPr marL="171450" indent="-171450">
              <a:buFontTx/>
              <a:buChar char="-"/>
            </a:pPr>
            <a:r>
              <a:rPr lang="en-US" dirty="0"/>
              <a:t>VM for Slack Bot</a:t>
            </a:r>
          </a:p>
          <a:p>
            <a:pPr marL="171450" indent="-171450">
              <a:buFontTx/>
              <a:buChar char="-"/>
            </a:pPr>
            <a:endParaRPr lang="en-US" dirty="0"/>
          </a:p>
          <a:p>
            <a:pPr marL="171450" indent="-171450">
              <a:buFontTx/>
              <a:buChar char="-"/>
            </a:pPr>
            <a:r>
              <a:rPr lang="en-US" dirty="0"/>
              <a:t>Database is stored in cloud bucket</a:t>
            </a:r>
          </a:p>
          <a:p>
            <a:pPr marL="171450" indent="-171450">
              <a:buFontTx/>
              <a:buChar char="-"/>
            </a:pPr>
            <a:r>
              <a:rPr lang="en-US" dirty="0"/>
              <a:t>Internally we use only English because of better semantic search / LLM</a:t>
            </a:r>
          </a:p>
          <a:p>
            <a:pPr marL="171450" indent="-171450">
              <a:buFontTx/>
              <a:buChar char="-"/>
            </a:pPr>
            <a:r>
              <a:rPr lang="en-US" dirty="0"/>
              <a:t>Translation is done by </a:t>
            </a:r>
            <a:r>
              <a:rPr lang="en-US" dirty="0" err="1"/>
              <a:t>DeepL</a:t>
            </a:r>
            <a:endParaRPr lang="en-US" dirty="0"/>
          </a:p>
          <a:p>
            <a:pPr marL="171450" indent="-171450">
              <a:buFontTx/>
              <a:buChar char="-"/>
            </a:pPr>
            <a:endParaRPr lang="en-US" dirty="0"/>
          </a:p>
          <a:p>
            <a:pPr marL="0" indent="0">
              <a:buFontTx/>
              <a:buNone/>
            </a:pPr>
            <a:r>
              <a:rPr lang="en-US" dirty="0"/>
              <a:t>But it can also run locally on PC</a:t>
            </a:r>
            <a:endParaRPr lang="en-DE" dirty="0"/>
          </a:p>
        </p:txBody>
      </p:sp>
      <p:sp>
        <p:nvSpPr>
          <p:cNvPr id="4" name="Slide Number Placeholder 3"/>
          <p:cNvSpPr>
            <a:spLocks noGrp="1"/>
          </p:cNvSpPr>
          <p:nvPr>
            <p:ph type="sldNum" sz="quarter" idx="5"/>
          </p:nvPr>
        </p:nvSpPr>
        <p:spPr/>
        <p:txBody>
          <a:bodyPr/>
          <a:lstStyle/>
          <a:p>
            <a:fld id="{55233FF9-6116-4C8E-8C4E-C06BCE75E1A5}" type="slidenum">
              <a:rPr lang="en-DE" smtClean="0"/>
              <a:t>15</a:t>
            </a:fld>
            <a:endParaRPr lang="en-DE"/>
          </a:p>
        </p:txBody>
      </p:sp>
    </p:spTree>
    <p:extLst>
      <p:ext uri="{BB962C8B-B14F-4D97-AF65-F5344CB8AC3E}">
        <p14:creationId xmlns:p14="http://schemas.microsoft.com/office/powerpoint/2010/main" val="973992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Can you describe </a:t>
            </a:r>
            <a:r>
              <a:rPr lang="en-US" dirty="0" err="1"/>
              <a:t>QAware's</a:t>
            </a:r>
            <a:r>
              <a:rPr lang="en-US" dirty="0"/>
              <a:t> hiring process?</a:t>
            </a:r>
          </a:p>
          <a:p>
            <a:pPr marL="171450" indent="-171450">
              <a:buFontTx/>
              <a:buChar char="-"/>
            </a:pPr>
            <a:r>
              <a:rPr lang="en-US" dirty="0"/>
              <a:t>Wie kann ich </a:t>
            </a:r>
            <a:r>
              <a:rPr lang="en-US" dirty="0" err="1"/>
              <a:t>eine</a:t>
            </a:r>
            <a:r>
              <a:rPr lang="en-US" dirty="0"/>
              <a:t> USB-</a:t>
            </a:r>
            <a:r>
              <a:rPr lang="en-US" dirty="0" err="1"/>
              <a:t>Umleitung</a:t>
            </a:r>
            <a:r>
              <a:rPr lang="en-US" dirty="0"/>
              <a:t> für </a:t>
            </a:r>
            <a:r>
              <a:rPr lang="en-US" dirty="0" err="1"/>
              <a:t>virtuelle</a:t>
            </a:r>
            <a:r>
              <a:rPr lang="en-US" dirty="0"/>
              <a:t> Desktops in der Windows-VDI-</a:t>
            </a:r>
            <a:r>
              <a:rPr lang="en-US" dirty="0" err="1"/>
              <a:t>Einrichtung</a:t>
            </a:r>
            <a:r>
              <a:rPr lang="en-US" dirty="0"/>
              <a:t> von </a:t>
            </a:r>
            <a:r>
              <a:rPr lang="en-US" dirty="0" err="1"/>
              <a:t>QAware</a:t>
            </a:r>
            <a:r>
              <a:rPr lang="en-US" dirty="0"/>
              <a:t> </a:t>
            </a:r>
            <a:r>
              <a:rPr lang="en-US" dirty="0" err="1"/>
              <a:t>konfigurieren</a:t>
            </a:r>
            <a:r>
              <a:rPr lang="en-US" dirty="0"/>
              <a:t>?</a:t>
            </a:r>
          </a:p>
          <a:p>
            <a:pPr marL="171450" indent="-171450">
              <a:buFontTx/>
              <a:buChar char="-"/>
            </a:pPr>
            <a:r>
              <a:rPr lang="en-US" dirty="0" err="1"/>
              <a:t>Quels</a:t>
            </a:r>
            <a:r>
              <a:rPr lang="en-US" dirty="0"/>
              <a:t> types de tests </a:t>
            </a:r>
            <a:r>
              <a:rPr lang="en-US" dirty="0" err="1"/>
              <a:t>logiciels</a:t>
            </a:r>
            <a:r>
              <a:rPr lang="en-US" dirty="0"/>
              <a:t> </a:t>
            </a:r>
            <a:r>
              <a:rPr lang="en-US" dirty="0" err="1"/>
              <a:t>QAware</a:t>
            </a:r>
            <a:r>
              <a:rPr lang="en-US" dirty="0"/>
              <a:t> </a:t>
            </a:r>
            <a:r>
              <a:rPr lang="en-US" dirty="0" err="1"/>
              <a:t>effectue</a:t>
            </a:r>
            <a:r>
              <a:rPr lang="en-US" dirty="0"/>
              <a:t>-t-il pendant le </a:t>
            </a:r>
            <a:r>
              <a:rPr lang="en-US" dirty="0" err="1"/>
              <a:t>développement</a:t>
            </a:r>
            <a:r>
              <a:rPr lang="en-US" dirty="0"/>
              <a:t>?</a:t>
            </a:r>
            <a:br>
              <a:rPr lang="en-US" dirty="0"/>
            </a:br>
            <a:r>
              <a:rPr lang="en-US" dirty="0"/>
              <a:t>(What types of software testing does </a:t>
            </a:r>
            <a:r>
              <a:rPr lang="en-US" dirty="0" err="1"/>
              <a:t>QAware</a:t>
            </a:r>
            <a:r>
              <a:rPr lang="en-US" dirty="0"/>
              <a:t> perform during development?)</a:t>
            </a:r>
          </a:p>
          <a:p>
            <a:pPr marL="171450" indent="-171450">
              <a:buFontTx/>
              <a:buChar char="-"/>
            </a:pPr>
            <a:r>
              <a:rPr lang="en-US" dirty="0"/>
              <a:t>Does </a:t>
            </a:r>
            <a:r>
              <a:rPr lang="en-US" dirty="0" err="1"/>
              <a:t>QAWare</a:t>
            </a:r>
            <a:r>
              <a:rPr lang="en-US" dirty="0"/>
              <a:t> have a canteen?</a:t>
            </a:r>
          </a:p>
          <a:p>
            <a:endParaRPr lang="en-US" dirty="0"/>
          </a:p>
          <a:p>
            <a:r>
              <a:rPr lang="en-US" b="1" dirty="0"/>
              <a:t>Interactive</a:t>
            </a:r>
            <a:r>
              <a:rPr lang="en-US" dirty="0"/>
              <a:t>: Let audience ask question where the answer is not in DB</a:t>
            </a:r>
          </a:p>
          <a:p>
            <a:r>
              <a:rPr lang="en-US" b="1" dirty="0"/>
              <a:t>When bot is not running: </a:t>
            </a:r>
            <a:r>
              <a:rPr lang="en-US" b="0" dirty="0"/>
              <a:t>because we ran out of money for </a:t>
            </a:r>
            <a:r>
              <a:rPr lang="en-US" b="0" dirty="0" err="1"/>
              <a:t>DeepL</a:t>
            </a:r>
            <a:r>
              <a:rPr lang="en-US" b="0" dirty="0"/>
              <a:t> cost</a:t>
            </a:r>
            <a:endParaRPr lang="en-DE" b="1" dirty="0"/>
          </a:p>
        </p:txBody>
      </p:sp>
      <p:sp>
        <p:nvSpPr>
          <p:cNvPr id="4" name="Slide Number Placeholder 3"/>
          <p:cNvSpPr>
            <a:spLocks noGrp="1"/>
          </p:cNvSpPr>
          <p:nvPr>
            <p:ph type="sldNum" sz="quarter" idx="5"/>
          </p:nvPr>
        </p:nvSpPr>
        <p:spPr/>
        <p:txBody>
          <a:bodyPr/>
          <a:lstStyle/>
          <a:p>
            <a:fld id="{55233FF9-6116-4C8E-8C4E-C06BCE75E1A5}" type="slidenum">
              <a:rPr lang="en-DE" smtClean="0"/>
              <a:t>20</a:t>
            </a:fld>
            <a:endParaRPr lang="en-DE"/>
          </a:p>
        </p:txBody>
      </p:sp>
    </p:spTree>
    <p:extLst>
      <p:ext uri="{BB962C8B-B14F-4D97-AF65-F5344CB8AC3E}">
        <p14:creationId xmlns:p14="http://schemas.microsoft.com/office/powerpoint/2010/main" val="488010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55233FF9-6116-4C8E-8C4E-C06BCE75E1A5}" type="slidenum">
              <a:rPr lang="en-DE" smtClean="0"/>
              <a:t>7</a:t>
            </a:fld>
            <a:endParaRPr lang="en-DE"/>
          </a:p>
        </p:txBody>
      </p:sp>
    </p:spTree>
    <p:extLst>
      <p:ext uri="{BB962C8B-B14F-4D97-AF65-F5344CB8AC3E}">
        <p14:creationId xmlns:p14="http://schemas.microsoft.com/office/powerpoint/2010/main" val="1243098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dirty="0">
                <a:solidFill>
                  <a:srgbClr val="001A5E"/>
                </a:solidFill>
              </a:rPr>
              <a:t>1. Chatbot must …</a:t>
            </a:r>
            <a:endParaRPr lang="en-US" sz="800" dirty="0">
              <a:solidFill>
                <a:srgbClr val="001A5E"/>
              </a:solidFill>
            </a:endParaRPr>
          </a:p>
          <a:p>
            <a:pPr algn="l"/>
            <a:r>
              <a:rPr lang="en-US" sz="1200" dirty="0">
                <a:solidFill>
                  <a:srgbClr val="001A5E"/>
                </a:solidFill>
              </a:rPr>
              <a:t>1.1  be available as a </a:t>
            </a:r>
            <a:r>
              <a:rPr lang="en-US" sz="1200" b="1" u="sng" dirty="0">
                <a:solidFill>
                  <a:srgbClr val="001A5E"/>
                </a:solidFill>
              </a:rPr>
              <a:t>Slack</a:t>
            </a:r>
            <a:r>
              <a:rPr lang="en-US" sz="1200" u="sng" dirty="0">
                <a:solidFill>
                  <a:srgbClr val="001A5E"/>
                </a:solidFill>
              </a:rPr>
              <a:t> </a:t>
            </a:r>
            <a:r>
              <a:rPr lang="en-US" sz="1200" b="1" u="sng" dirty="0">
                <a:solidFill>
                  <a:srgbClr val="001A5E"/>
                </a:solidFill>
              </a:rPr>
              <a:t>integration</a:t>
            </a:r>
          </a:p>
          <a:p>
            <a:pPr algn="l"/>
            <a:r>
              <a:rPr lang="en-US" sz="1200" dirty="0">
                <a:solidFill>
                  <a:srgbClr val="001A5E"/>
                </a:solidFill>
              </a:rPr>
              <a:t>1.2  be able to </a:t>
            </a:r>
            <a:r>
              <a:rPr lang="en-US" sz="1200" b="1" u="sng" dirty="0">
                <a:solidFill>
                  <a:srgbClr val="001A5E"/>
                </a:solidFill>
              </a:rPr>
              <a:t>respond with company-specific information</a:t>
            </a:r>
          </a:p>
          <a:p>
            <a:pPr algn="l"/>
            <a:r>
              <a:rPr lang="en-US" sz="1200" dirty="0">
                <a:solidFill>
                  <a:srgbClr val="001A5E"/>
                </a:solidFill>
              </a:rPr>
              <a:t>1.3  support the </a:t>
            </a:r>
            <a:r>
              <a:rPr lang="en-US" sz="1200" b="1" u="sng" dirty="0">
                <a:solidFill>
                  <a:srgbClr val="001A5E"/>
                </a:solidFill>
              </a:rPr>
              <a:t>German language</a:t>
            </a:r>
            <a:endParaRPr lang="en-DE" sz="1200" b="1" u="sng" dirty="0">
              <a:solidFill>
                <a:srgbClr val="001A5E"/>
              </a:solidFill>
            </a:endParaRPr>
          </a:p>
          <a:p>
            <a:pPr algn="l"/>
            <a:endParaRPr lang="en-US" dirty="0"/>
          </a:p>
          <a:p>
            <a:pPr algn="l"/>
            <a:r>
              <a:rPr lang="en-US" sz="2000" b="1" dirty="0">
                <a:solidFill>
                  <a:srgbClr val="001A5E"/>
                </a:solidFill>
              </a:rPr>
              <a:t>2. Data retrieval</a:t>
            </a:r>
            <a:r>
              <a:rPr lang="en-US" sz="2000" dirty="0">
                <a:solidFill>
                  <a:srgbClr val="001A5E"/>
                </a:solidFill>
              </a:rPr>
              <a:t> </a:t>
            </a:r>
            <a:r>
              <a:rPr lang="en-US" sz="2000" b="1" dirty="0">
                <a:solidFill>
                  <a:srgbClr val="001A5E"/>
                </a:solidFill>
              </a:rPr>
              <a:t>methods must be </a:t>
            </a:r>
            <a:r>
              <a:rPr lang="en-US" sz="2000" dirty="0">
                <a:solidFill>
                  <a:srgbClr val="001A5E"/>
                </a:solidFill>
              </a:rPr>
              <a:t> </a:t>
            </a:r>
            <a:r>
              <a:rPr lang="en-US" sz="2000" b="1" dirty="0">
                <a:solidFill>
                  <a:srgbClr val="001A5E"/>
                </a:solidFill>
              </a:rPr>
              <a:t>…</a:t>
            </a:r>
            <a:endParaRPr lang="en-US" sz="900" dirty="0">
              <a:solidFill>
                <a:srgbClr val="001A5E"/>
              </a:solidFill>
            </a:endParaRPr>
          </a:p>
          <a:p>
            <a:pPr algn="l"/>
            <a:r>
              <a:rPr lang="en-US" dirty="0">
                <a:solidFill>
                  <a:srgbClr val="001A5E"/>
                </a:solidFill>
              </a:rPr>
              <a:t>2.1  able to retrieve from </a:t>
            </a:r>
            <a:r>
              <a:rPr lang="en-US" b="1" u="sng" dirty="0">
                <a:solidFill>
                  <a:srgbClr val="001A5E"/>
                </a:solidFill>
              </a:rPr>
              <a:t>Confluence, Slack and Google Drive</a:t>
            </a:r>
          </a:p>
          <a:p>
            <a:pPr algn="l"/>
            <a:r>
              <a:rPr lang="en-US" dirty="0">
                <a:solidFill>
                  <a:srgbClr val="001A5E"/>
                </a:solidFill>
              </a:rPr>
              <a:t>2.2  able to </a:t>
            </a:r>
            <a:r>
              <a:rPr lang="en-US" b="1" u="sng" dirty="0">
                <a:solidFill>
                  <a:srgbClr val="001A5E"/>
                </a:solidFill>
              </a:rPr>
              <a:t>exclude certain data </a:t>
            </a:r>
            <a:r>
              <a:rPr lang="en-US" dirty="0">
                <a:solidFill>
                  <a:srgbClr val="001A5E"/>
                </a:solidFill>
              </a:rPr>
              <a:t>sources that are on a </a:t>
            </a:r>
            <a:r>
              <a:rPr lang="en-US" b="1" u="sng" dirty="0">
                <a:solidFill>
                  <a:srgbClr val="001A5E"/>
                </a:solidFill>
              </a:rPr>
              <a:t>blacklist</a:t>
            </a:r>
          </a:p>
          <a:p>
            <a:pPr algn="l"/>
            <a:r>
              <a:rPr lang="en-US" dirty="0">
                <a:solidFill>
                  <a:srgbClr val="001A5E"/>
                </a:solidFill>
              </a:rPr>
              <a:t>2.3  </a:t>
            </a:r>
            <a:r>
              <a:rPr lang="en-US" b="1" u="sng" dirty="0">
                <a:solidFill>
                  <a:srgbClr val="001A5E"/>
                </a:solidFill>
              </a:rPr>
              <a:t>automated</a:t>
            </a:r>
            <a:r>
              <a:rPr lang="en-US" dirty="0">
                <a:solidFill>
                  <a:srgbClr val="001A5E"/>
                </a:solidFill>
              </a:rPr>
              <a:t> and must run on a </a:t>
            </a:r>
            <a:r>
              <a:rPr lang="en-US" b="1" u="sng" dirty="0">
                <a:solidFill>
                  <a:srgbClr val="001A5E"/>
                </a:solidFill>
              </a:rPr>
              <a:t>schedule</a:t>
            </a:r>
          </a:p>
          <a:p>
            <a:pPr algn="l"/>
            <a:endParaRPr lang="en-US" dirty="0"/>
          </a:p>
          <a:p>
            <a:pPr algn="l"/>
            <a:r>
              <a:rPr lang="en-US" sz="2400" b="1" dirty="0">
                <a:solidFill>
                  <a:srgbClr val="001A5E"/>
                </a:solidFill>
                <a:latin typeface="Google Sans" panose="020B0503030502040204" pitchFamily="34" charset="0"/>
              </a:rPr>
              <a:t>3. Policy</a:t>
            </a:r>
            <a:endParaRPr lang="en-US" dirty="0">
              <a:solidFill>
                <a:srgbClr val="001A5E"/>
              </a:solidFill>
              <a:latin typeface="Google Sans" panose="020B0503030502040204" pitchFamily="34" charset="0"/>
            </a:endParaRPr>
          </a:p>
          <a:p>
            <a:pPr algn="l"/>
            <a:r>
              <a:rPr lang="en-US" dirty="0">
                <a:solidFill>
                  <a:srgbClr val="001A5E"/>
                </a:solidFill>
                <a:latin typeface="Google Sans" panose="020B0503030502040204" pitchFamily="34" charset="0"/>
              </a:rPr>
              <a:t>Product must only use services that </a:t>
            </a:r>
            <a:r>
              <a:rPr lang="en-US" b="1" u="sng" dirty="0">
                <a:solidFill>
                  <a:srgbClr val="001A5E"/>
                </a:solidFill>
                <a:latin typeface="Google Sans" panose="020B0503030502040204" pitchFamily="34" charset="0"/>
              </a:rPr>
              <a:t>comply with the company's security policy</a:t>
            </a:r>
          </a:p>
          <a:p>
            <a:pPr algn="l"/>
            <a:endParaRPr lang="en-US" dirty="0"/>
          </a:p>
          <a:p>
            <a:pPr algn="l"/>
            <a:endParaRPr lang="en-DE" dirty="0"/>
          </a:p>
        </p:txBody>
      </p:sp>
      <p:sp>
        <p:nvSpPr>
          <p:cNvPr id="4" name="Slide Number Placeholder 3"/>
          <p:cNvSpPr>
            <a:spLocks noGrp="1"/>
          </p:cNvSpPr>
          <p:nvPr>
            <p:ph type="sldNum" sz="quarter" idx="5"/>
          </p:nvPr>
        </p:nvSpPr>
        <p:spPr/>
        <p:txBody>
          <a:bodyPr/>
          <a:lstStyle/>
          <a:p>
            <a:fld id="{55233FF9-6116-4C8E-8C4E-C06BCE75E1A5}" type="slidenum">
              <a:rPr lang="en-DE" smtClean="0"/>
              <a:t>8</a:t>
            </a:fld>
            <a:endParaRPr lang="en-DE"/>
          </a:p>
        </p:txBody>
      </p:sp>
    </p:spTree>
    <p:extLst>
      <p:ext uri="{BB962C8B-B14F-4D97-AF65-F5344CB8AC3E}">
        <p14:creationId xmlns:p14="http://schemas.microsoft.com/office/powerpoint/2010/main" val="2287034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 -&gt; </a:t>
            </a:r>
          </a:p>
          <a:p>
            <a:pPr marL="171450" indent="-171450">
              <a:buFontTx/>
              <a:buChar char="-"/>
            </a:pPr>
            <a:r>
              <a:rPr lang="en-US" dirty="0"/>
              <a:t>more stable than GPT4 and hosting on own server</a:t>
            </a:r>
          </a:p>
          <a:p>
            <a:pPr marL="171450" indent="-171450">
              <a:buFontTx/>
              <a:buChar char="-"/>
            </a:pPr>
            <a:r>
              <a:rPr lang="en-US" dirty="0"/>
              <a:t>AMOS: OS stands for Open source</a:t>
            </a:r>
          </a:p>
          <a:p>
            <a:endParaRPr lang="en-US" dirty="0"/>
          </a:p>
          <a:p>
            <a:r>
              <a:rPr lang="en-US" dirty="0"/>
              <a:t>Privacy</a:t>
            </a:r>
          </a:p>
          <a:p>
            <a:pPr marL="171450" indent="-171450">
              <a:buFontTx/>
              <a:buChar char="-"/>
            </a:pPr>
            <a:r>
              <a:rPr lang="en-US" dirty="0"/>
              <a:t>Big deal in DE</a:t>
            </a:r>
          </a:p>
          <a:p>
            <a:pPr marL="171450" indent="-171450">
              <a:buFontTx/>
              <a:buChar char="-"/>
            </a:pPr>
            <a:r>
              <a:rPr lang="en-US" dirty="0"/>
              <a:t>Want to keep data in house </a:t>
            </a:r>
          </a:p>
          <a:p>
            <a:endParaRPr lang="en-US" dirty="0"/>
          </a:p>
          <a:p>
            <a:r>
              <a:rPr lang="en-US" dirty="0"/>
              <a:t>Costs</a:t>
            </a:r>
          </a:p>
          <a:p>
            <a:pPr marL="171450" indent="-171450">
              <a:buFontTx/>
              <a:buChar char="-"/>
            </a:pPr>
            <a:r>
              <a:rPr lang="en-US" dirty="0"/>
              <a:t>Low and consistent cost for company</a:t>
            </a:r>
          </a:p>
          <a:p>
            <a:pPr marL="171450" indent="-171450">
              <a:buFontTx/>
              <a:buChar char="-"/>
            </a:pPr>
            <a:r>
              <a:rPr lang="en-US" dirty="0"/>
              <a:t>Control over cost</a:t>
            </a:r>
            <a:endParaRPr lang="en-DE" dirty="0"/>
          </a:p>
        </p:txBody>
      </p:sp>
      <p:sp>
        <p:nvSpPr>
          <p:cNvPr id="4" name="Slide Number Placeholder 3"/>
          <p:cNvSpPr>
            <a:spLocks noGrp="1"/>
          </p:cNvSpPr>
          <p:nvPr>
            <p:ph type="sldNum" sz="quarter" idx="5"/>
          </p:nvPr>
        </p:nvSpPr>
        <p:spPr/>
        <p:txBody>
          <a:bodyPr/>
          <a:lstStyle/>
          <a:p>
            <a:fld id="{55233FF9-6116-4C8E-8C4E-C06BCE75E1A5}" type="slidenum">
              <a:rPr lang="en-DE" smtClean="0"/>
              <a:t>9</a:t>
            </a:fld>
            <a:endParaRPr lang="en-DE"/>
          </a:p>
        </p:txBody>
      </p:sp>
    </p:spTree>
    <p:extLst>
      <p:ext uri="{BB962C8B-B14F-4D97-AF65-F5344CB8AC3E}">
        <p14:creationId xmlns:p14="http://schemas.microsoft.com/office/powerpoint/2010/main" val="268463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Can not use CTRL+F for data -&gt; Solution: Semantic Search </a:t>
            </a:r>
          </a:p>
          <a:p>
            <a:pPr marL="171450" indent="-171450">
              <a:buFontTx/>
              <a:buChar char="-"/>
            </a:pPr>
            <a:r>
              <a:rPr lang="en-US" dirty="0"/>
              <a:t>Text embedding “Instructor-xl” converts text -&gt; vectors </a:t>
            </a:r>
          </a:p>
          <a:p>
            <a:pPr marL="171450" indent="-171450">
              <a:buFontTx/>
              <a:buChar char="-"/>
            </a:pPr>
            <a:r>
              <a:rPr lang="en-US" dirty="0"/>
              <a:t>Vectors with close context will have similar angle</a:t>
            </a:r>
          </a:p>
          <a:p>
            <a:pPr marL="171450" indent="-171450">
              <a:buFontTx/>
              <a:buChar char="-"/>
            </a:pPr>
            <a:endParaRPr lang="en-US" dirty="0"/>
          </a:p>
          <a:p>
            <a:pPr marL="171450" indent="-171450">
              <a:buFontTx/>
              <a:buChar char="-"/>
            </a:pPr>
            <a:r>
              <a:rPr lang="en-US" dirty="0"/>
              <a:t>Yellow &amp; green have similar direction -&gt; similar context</a:t>
            </a:r>
          </a:p>
          <a:p>
            <a:endParaRPr lang="en-DE" dirty="0"/>
          </a:p>
        </p:txBody>
      </p:sp>
      <p:sp>
        <p:nvSpPr>
          <p:cNvPr id="4" name="Slide Number Placeholder 3"/>
          <p:cNvSpPr>
            <a:spLocks noGrp="1"/>
          </p:cNvSpPr>
          <p:nvPr>
            <p:ph type="sldNum" sz="quarter" idx="5"/>
          </p:nvPr>
        </p:nvSpPr>
        <p:spPr/>
        <p:txBody>
          <a:bodyPr/>
          <a:lstStyle/>
          <a:p>
            <a:fld id="{55233FF9-6116-4C8E-8C4E-C06BCE75E1A5}" type="slidenum">
              <a:rPr lang="en-DE" smtClean="0"/>
              <a:t>10</a:t>
            </a:fld>
            <a:endParaRPr lang="en-DE"/>
          </a:p>
        </p:txBody>
      </p:sp>
    </p:spTree>
    <p:extLst>
      <p:ext uri="{BB962C8B-B14F-4D97-AF65-F5344CB8AC3E}">
        <p14:creationId xmlns:p14="http://schemas.microsoft.com/office/powerpoint/2010/main" val="3335705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Can not use CTRL+F for data -&gt; Solution: Semantic Search </a:t>
            </a:r>
          </a:p>
          <a:p>
            <a:pPr marL="171450" indent="-171450">
              <a:buFontTx/>
              <a:buChar char="-"/>
            </a:pPr>
            <a:r>
              <a:rPr lang="en-US" dirty="0"/>
              <a:t>Text embedding “Instructor-xl” converts text -&gt; vectors </a:t>
            </a:r>
          </a:p>
          <a:p>
            <a:pPr marL="171450" indent="-171450">
              <a:buFontTx/>
              <a:buChar char="-"/>
            </a:pPr>
            <a:r>
              <a:rPr lang="en-US" dirty="0"/>
              <a:t>Vectors with close context will have similar angle</a:t>
            </a:r>
          </a:p>
          <a:p>
            <a:pPr marL="171450" indent="-171450">
              <a:buFontTx/>
              <a:buChar char="-"/>
            </a:pPr>
            <a:endParaRPr lang="en-US" dirty="0"/>
          </a:p>
          <a:p>
            <a:pPr marL="171450" indent="-171450">
              <a:buFontTx/>
              <a:buChar char="-"/>
            </a:pPr>
            <a:r>
              <a:rPr lang="en-US" dirty="0"/>
              <a:t>Yellow &amp; green have similar direction -&gt; similar context</a:t>
            </a:r>
          </a:p>
          <a:p>
            <a:endParaRPr lang="en-DE" dirty="0"/>
          </a:p>
        </p:txBody>
      </p:sp>
      <p:sp>
        <p:nvSpPr>
          <p:cNvPr id="4" name="Slide Number Placeholder 3"/>
          <p:cNvSpPr>
            <a:spLocks noGrp="1"/>
          </p:cNvSpPr>
          <p:nvPr>
            <p:ph type="sldNum" sz="quarter" idx="5"/>
          </p:nvPr>
        </p:nvSpPr>
        <p:spPr/>
        <p:txBody>
          <a:bodyPr/>
          <a:lstStyle/>
          <a:p>
            <a:fld id="{55233FF9-6116-4C8E-8C4E-C06BCE75E1A5}" type="slidenum">
              <a:rPr lang="en-DE" smtClean="0"/>
              <a:t>11</a:t>
            </a:fld>
            <a:endParaRPr lang="en-DE"/>
          </a:p>
        </p:txBody>
      </p:sp>
    </p:spTree>
    <p:extLst>
      <p:ext uri="{BB962C8B-B14F-4D97-AF65-F5344CB8AC3E}">
        <p14:creationId xmlns:p14="http://schemas.microsoft.com/office/powerpoint/2010/main" val="2476254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Can not use CTRL+F for data -&gt; Solution: Semantic Search </a:t>
            </a:r>
          </a:p>
          <a:p>
            <a:pPr marL="171450" indent="-171450">
              <a:buFontTx/>
              <a:buChar char="-"/>
            </a:pPr>
            <a:r>
              <a:rPr lang="en-US" dirty="0"/>
              <a:t>Text embedding “Instructor-xl” converts text -&gt; vectors </a:t>
            </a:r>
          </a:p>
          <a:p>
            <a:pPr marL="171450" indent="-171450">
              <a:buFontTx/>
              <a:buChar char="-"/>
            </a:pPr>
            <a:r>
              <a:rPr lang="en-US" dirty="0"/>
              <a:t>Vectors with close context will have similar angle</a:t>
            </a:r>
          </a:p>
          <a:p>
            <a:pPr marL="171450" indent="-171450">
              <a:buFontTx/>
              <a:buChar char="-"/>
            </a:pPr>
            <a:endParaRPr lang="en-US" dirty="0"/>
          </a:p>
          <a:p>
            <a:pPr marL="171450" indent="-171450">
              <a:buFontTx/>
              <a:buChar char="-"/>
            </a:pPr>
            <a:r>
              <a:rPr lang="en-US" dirty="0"/>
              <a:t>Yellow &amp; green have similar direction -&gt; similar context</a:t>
            </a:r>
          </a:p>
          <a:p>
            <a:endParaRPr lang="en-DE" dirty="0"/>
          </a:p>
        </p:txBody>
      </p:sp>
      <p:sp>
        <p:nvSpPr>
          <p:cNvPr id="4" name="Slide Number Placeholder 3"/>
          <p:cNvSpPr>
            <a:spLocks noGrp="1"/>
          </p:cNvSpPr>
          <p:nvPr>
            <p:ph type="sldNum" sz="quarter" idx="5"/>
          </p:nvPr>
        </p:nvSpPr>
        <p:spPr/>
        <p:txBody>
          <a:bodyPr/>
          <a:lstStyle/>
          <a:p>
            <a:fld id="{55233FF9-6116-4C8E-8C4E-C06BCE75E1A5}" type="slidenum">
              <a:rPr lang="en-DE" smtClean="0"/>
              <a:t>12</a:t>
            </a:fld>
            <a:endParaRPr lang="en-DE"/>
          </a:p>
        </p:txBody>
      </p:sp>
    </p:spTree>
    <p:extLst>
      <p:ext uri="{BB962C8B-B14F-4D97-AF65-F5344CB8AC3E}">
        <p14:creationId xmlns:p14="http://schemas.microsoft.com/office/powerpoint/2010/main" val="1264143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Can not use CTRL+F for data -&gt; Solution: Semantic Search </a:t>
            </a:r>
          </a:p>
          <a:p>
            <a:pPr marL="171450" indent="-171450">
              <a:buFontTx/>
              <a:buChar char="-"/>
            </a:pPr>
            <a:r>
              <a:rPr lang="en-US" dirty="0"/>
              <a:t>Text embedding “Instructor-xl” converts text -&gt; vectors </a:t>
            </a:r>
          </a:p>
          <a:p>
            <a:pPr marL="171450" indent="-171450">
              <a:buFontTx/>
              <a:buChar char="-"/>
            </a:pPr>
            <a:r>
              <a:rPr lang="en-US" dirty="0"/>
              <a:t>Vectors with close context will have similar angle</a:t>
            </a:r>
          </a:p>
          <a:p>
            <a:pPr marL="171450" indent="-171450">
              <a:buFontTx/>
              <a:buChar char="-"/>
            </a:pPr>
            <a:endParaRPr lang="en-US" dirty="0"/>
          </a:p>
          <a:p>
            <a:pPr marL="171450" indent="-171450">
              <a:buFontTx/>
              <a:buChar char="-"/>
            </a:pPr>
            <a:r>
              <a:rPr lang="en-US" dirty="0"/>
              <a:t>Yellow &amp; green have similar direction -&gt; similar context</a:t>
            </a:r>
          </a:p>
        </p:txBody>
      </p:sp>
      <p:sp>
        <p:nvSpPr>
          <p:cNvPr id="4" name="Slide Number Placeholder 3"/>
          <p:cNvSpPr>
            <a:spLocks noGrp="1"/>
          </p:cNvSpPr>
          <p:nvPr>
            <p:ph type="sldNum" sz="quarter" idx="5"/>
          </p:nvPr>
        </p:nvSpPr>
        <p:spPr/>
        <p:txBody>
          <a:bodyPr/>
          <a:lstStyle/>
          <a:p>
            <a:fld id="{55233FF9-6116-4C8E-8C4E-C06BCE75E1A5}" type="slidenum">
              <a:rPr lang="en-DE" smtClean="0"/>
              <a:t>13</a:t>
            </a:fld>
            <a:endParaRPr lang="en-DE"/>
          </a:p>
        </p:txBody>
      </p:sp>
    </p:spTree>
    <p:extLst>
      <p:ext uri="{BB962C8B-B14F-4D97-AF65-F5344CB8AC3E}">
        <p14:creationId xmlns:p14="http://schemas.microsoft.com/office/powerpoint/2010/main" val="1226359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our LM work?</a:t>
            </a:r>
          </a:p>
          <a:p>
            <a:endParaRPr lang="en-US" dirty="0"/>
          </a:p>
          <a:p>
            <a:pPr marL="228600" indent="-228600">
              <a:buAutoNum type="arabicPeriod"/>
            </a:pPr>
            <a:r>
              <a:rPr lang="en-US" dirty="0"/>
              <a:t>Give prompt consisting 3 parts</a:t>
            </a:r>
          </a:p>
          <a:p>
            <a:pPr marL="171450" indent="-171450">
              <a:buFontTx/>
              <a:buChar char="-"/>
            </a:pPr>
            <a:r>
              <a:rPr lang="en-US" dirty="0"/>
              <a:t>Task description</a:t>
            </a:r>
          </a:p>
          <a:p>
            <a:pPr marL="171450" indent="-171450">
              <a:buFontTx/>
              <a:buChar char="-"/>
            </a:pPr>
            <a:r>
              <a:rPr lang="en-US" dirty="0"/>
              <a:t>Context is from Semantic Search (as explained in previous slide)</a:t>
            </a:r>
          </a:p>
          <a:p>
            <a:pPr marL="171450" indent="-171450">
              <a:buFontTx/>
              <a:buChar char="-"/>
            </a:pPr>
            <a:r>
              <a:rPr lang="en-US" dirty="0"/>
              <a:t>Current Input (Users input from Slack)</a:t>
            </a:r>
          </a:p>
          <a:p>
            <a:pPr marL="0" indent="0">
              <a:buFontTx/>
              <a:buNone/>
            </a:pPr>
            <a:endParaRPr lang="en-US" dirty="0"/>
          </a:p>
          <a:p>
            <a:pPr marL="0" indent="0">
              <a:buFontTx/>
              <a:buNone/>
            </a:pPr>
            <a:r>
              <a:rPr lang="en-US" dirty="0"/>
              <a:t>template = (</a:t>
            </a:r>
            <a:br>
              <a:rPr lang="en-US" dirty="0"/>
            </a:br>
            <a:r>
              <a:rPr lang="en-US" dirty="0"/>
              <a:t>            "You are a chatbot, your primary task is to help people by answering their questions. Keep your responses short, precise, and directly related to the user's question, using the following context to guide your answer:\n"</a:t>
            </a:r>
            <a:br>
              <a:rPr lang="en-US" dirty="0"/>
            </a:br>
            <a:r>
              <a:rPr lang="en-US" dirty="0"/>
              <a:t>            "{</a:t>
            </a:r>
            <a:r>
              <a:rPr lang="en-US" dirty="0" err="1"/>
              <a:t>context_str</a:t>
            </a:r>
            <a:r>
              <a:rPr lang="en-US" dirty="0"/>
              <a:t>}\n\n"</a:t>
            </a:r>
            <a:br>
              <a:rPr lang="en-US" dirty="0"/>
            </a:br>
            <a:r>
              <a:rPr lang="en-US" dirty="0"/>
              <a:t>            "Try your best to answer based on the given context, and avoid creating new information. If the context does not provide enough details to formulate a response, or if you are unsure, kindly state that you can't provide a certain answer.\n"</a:t>
            </a:r>
            <a:br>
              <a:rPr lang="en-US" dirty="0"/>
            </a:br>
            <a:r>
              <a:rPr lang="en-US" dirty="0"/>
              <a:t>            "\n\n"</a:t>
            </a:r>
            <a:br>
              <a:rPr lang="en-US" dirty="0"/>
            </a:br>
            <a:r>
              <a:rPr lang="en-US" dirty="0"/>
              <a:t>            "USER: {question}"</a:t>
            </a:r>
            <a:br>
              <a:rPr lang="en-US" dirty="0"/>
            </a:br>
            <a:r>
              <a:rPr lang="en-US" dirty="0"/>
              <a:t>            "ASSISTANT:"</a:t>
            </a:r>
            <a:br>
              <a:rPr lang="en-US" dirty="0"/>
            </a:br>
            <a:r>
              <a:rPr lang="en-US" dirty="0"/>
              <a:t>        )</a:t>
            </a:r>
          </a:p>
        </p:txBody>
      </p:sp>
      <p:sp>
        <p:nvSpPr>
          <p:cNvPr id="4" name="Slide Number Placeholder 3"/>
          <p:cNvSpPr>
            <a:spLocks noGrp="1"/>
          </p:cNvSpPr>
          <p:nvPr>
            <p:ph type="sldNum" sz="quarter" idx="5"/>
          </p:nvPr>
        </p:nvSpPr>
        <p:spPr/>
        <p:txBody>
          <a:bodyPr/>
          <a:lstStyle/>
          <a:p>
            <a:fld id="{55233FF9-6116-4C8E-8C4E-C06BCE75E1A5}" type="slidenum">
              <a:rPr lang="en-DE" smtClean="0"/>
              <a:t>14</a:t>
            </a:fld>
            <a:endParaRPr lang="en-DE"/>
          </a:p>
        </p:txBody>
      </p:sp>
    </p:spTree>
    <p:extLst>
      <p:ext uri="{BB962C8B-B14F-4D97-AF65-F5344CB8AC3E}">
        <p14:creationId xmlns:p14="http://schemas.microsoft.com/office/powerpoint/2010/main" val="1271157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25434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18313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86877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28993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27301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7/18/2023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22850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7/18/2023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58744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7/18/2023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84956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81253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51869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79713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7/18/2023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632155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hyperlink" Target="https://huggingface.co/TheBloke/WizardLM-13B-V1-1-SuperHOT-8K-GGML"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s://huggingface.co/hkunlp/instructor-xl"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hyperlink" Target="https://huggingface.co/TheBloke/WizardLM-13B-V1-1-SuperHOT-8K-GGML" TargetMode="Externa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hyperlink" Target="https://huggingface.co/hkunlp/instructor-xl"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hyperlink" Target="https://huggingface.co/TheBloke/WizardLM-13B-V1-1-SuperHOT-8K-GGML" TargetMode="Externa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s://huggingface.co/hkunlp/instructor-xl"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hyperlink" Target="https://huggingface.co/TheBloke/WizardLM-13B-V1-1-SuperHOT-8K-GGML" TargetMode="Externa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hyperlink" Target="https://huggingface.co/hkunlp/instructor-xl" TargetMode="External"/><Relationship Id="rId5" Type="http://schemas.openxmlformats.org/officeDocument/2006/relationships/image" Target="../media/image33.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hyperlink" Target="https://huggingface.co/TheBloke/WizardLM-13B-V1-1-SuperHOT-8K-GGML" TargetMode="Externa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jpeg"/><Relationship Id="rId18" Type="http://schemas.openxmlformats.org/officeDocument/2006/relationships/image" Target="../media/image49.png"/><Relationship Id="rId3" Type="http://schemas.openxmlformats.org/officeDocument/2006/relationships/notesSlide" Target="../notesSlides/notesSlide10.xml"/><Relationship Id="rId21" Type="http://schemas.openxmlformats.org/officeDocument/2006/relationships/image" Target="../media/image52.svg"/><Relationship Id="rId7" Type="http://schemas.openxmlformats.org/officeDocument/2006/relationships/image" Target="../media/image38.svg"/><Relationship Id="rId12" Type="http://schemas.openxmlformats.org/officeDocument/2006/relationships/image" Target="../media/image43.svg"/><Relationship Id="rId17" Type="http://schemas.openxmlformats.org/officeDocument/2006/relationships/image" Target="../media/image48.svg"/><Relationship Id="rId2" Type="http://schemas.openxmlformats.org/officeDocument/2006/relationships/slideLayout" Target="../slideLayouts/slideLayout2.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tags" Target="../tags/tag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svg"/><Relationship Id="rId15" Type="http://schemas.openxmlformats.org/officeDocument/2006/relationships/image" Target="../media/image46.svg"/><Relationship Id="rId10" Type="http://schemas.openxmlformats.org/officeDocument/2006/relationships/image" Target="../media/image41.png"/><Relationship Id="rId19" Type="http://schemas.openxmlformats.org/officeDocument/2006/relationships/image" Target="../media/image50.sv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18" Type="http://schemas.openxmlformats.org/officeDocument/2006/relationships/image" Target="../media/image50.svg"/><Relationship Id="rId3" Type="http://schemas.openxmlformats.org/officeDocument/2006/relationships/image" Target="../media/image35.png"/><Relationship Id="rId21" Type="http://schemas.openxmlformats.org/officeDocument/2006/relationships/image" Target="../media/image13.png"/><Relationship Id="rId7" Type="http://schemas.openxmlformats.org/officeDocument/2006/relationships/image" Target="../media/image39.png"/><Relationship Id="rId12" Type="http://schemas.openxmlformats.org/officeDocument/2006/relationships/image" Target="../media/image44.jpeg"/><Relationship Id="rId17" Type="http://schemas.openxmlformats.org/officeDocument/2006/relationships/image" Target="../media/image49.png"/><Relationship Id="rId2" Type="http://schemas.openxmlformats.org/officeDocument/2006/relationships/slideLayout" Target="../slideLayouts/slideLayout2.xml"/><Relationship Id="rId16" Type="http://schemas.openxmlformats.org/officeDocument/2006/relationships/image" Target="../media/image48.svg"/><Relationship Id="rId20" Type="http://schemas.openxmlformats.org/officeDocument/2006/relationships/image" Target="../media/image52.svg"/><Relationship Id="rId1" Type="http://schemas.openxmlformats.org/officeDocument/2006/relationships/tags" Target="../tags/tag8.xml"/><Relationship Id="rId6" Type="http://schemas.openxmlformats.org/officeDocument/2006/relationships/image" Target="../media/image38.svg"/><Relationship Id="rId11" Type="http://schemas.openxmlformats.org/officeDocument/2006/relationships/image" Target="../media/image43.sv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sv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diagramLayout" Target="../diagrams/layout1.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9.png"/><Relationship Id="rId5" Type="http://schemas.openxmlformats.org/officeDocument/2006/relationships/diagramColors" Target="../diagrams/colors1.xml"/><Relationship Id="rId10" Type="http://schemas.openxmlformats.org/officeDocument/2006/relationships/image" Target="../media/image8.png"/><Relationship Id="rId4" Type="http://schemas.openxmlformats.org/officeDocument/2006/relationships/diagramQuickStyle" Target="../diagrams/quickStyle1.xml"/><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18" Type="http://schemas.openxmlformats.org/officeDocument/2006/relationships/image" Target="../media/image49.png"/><Relationship Id="rId3" Type="http://schemas.openxmlformats.org/officeDocument/2006/relationships/notesSlide" Target="../notesSlides/notesSlide11.xml"/><Relationship Id="rId21" Type="http://schemas.openxmlformats.org/officeDocument/2006/relationships/image" Target="../media/image52.svg"/><Relationship Id="rId7" Type="http://schemas.openxmlformats.org/officeDocument/2006/relationships/image" Target="../media/image40.svg"/><Relationship Id="rId12" Type="http://schemas.openxmlformats.org/officeDocument/2006/relationships/image" Target="../media/image45.png"/><Relationship Id="rId17" Type="http://schemas.openxmlformats.org/officeDocument/2006/relationships/image" Target="../media/image36.svg"/><Relationship Id="rId2" Type="http://schemas.openxmlformats.org/officeDocument/2006/relationships/slideLayout" Target="../slideLayouts/slideLayout2.xml"/><Relationship Id="rId16" Type="http://schemas.openxmlformats.org/officeDocument/2006/relationships/image" Target="../media/image35.png"/><Relationship Id="rId20" Type="http://schemas.openxmlformats.org/officeDocument/2006/relationships/image" Target="../media/image51.png"/><Relationship Id="rId1" Type="http://schemas.openxmlformats.org/officeDocument/2006/relationships/tags" Target="../tags/tag9.xml"/><Relationship Id="rId6" Type="http://schemas.openxmlformats.org/officeDocument/2006/relationships/image" Target="../media/image39.png"/><Relationship Id="rId11" Type="http://schemas.openxmlformats.org/officeDocument/2006/relationships/image" Target="../media/image44.jpeg"/><Relationship Id="rId5" Type="http://schemas.openxmlformats.org/officeDocument/2006/relationships/image" Target="../media/image38.svg"/><Relationship Id="rId15" Type="http://schemas.openxmlformats.org/officeDocument/2006/relationships/image" Target="../media/image48.svg"/><Relationship Id="rId10" Type="http://schemas.openxmlformats.org/officeDocument/2006/relationships/image" Target="../media/image43.svg"/><Relationship Id="rId19" Type="http://schemas.openxmlformats.org/officeDocument/2006/relationships/image" Target="../media/image50.sv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3.xml"/><Relationship Id="rId7" Type="http://schemas.openxmlformats.org/officeDocument/2006/relationships/image" Target="../media/image5.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13.png"/><Relationship Id="rId5" Type="http://schemas.openxmlformats.org/officeDocument/2006/relationships/diagramColors" Target="../diagrams/colors3.xml"/><Relationship Id="rId10" Type="http://schemas.openxmlformats.org/officeDocument/2006/relationships/image" Target="../media/image8.png"/><Relationship Id="rId4" Type="http://schemas.openxmlformats.org/officeDocument/2006/relationships/diagramQuickStyle" Target="../diagrams/quickStyle3.xml"/><Relationship Id="rId9"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4.xml"/><Relationship Id="rId7" Type="http://schemas.openxmlformats.org/officeDocument/2006/relationships/image" Target="../media/image5.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9.png"/><Relationship Id="rId5" Type="http://schemas.openxmlformats.org/officeDocument/2006/relationships/diagramColors" Target="../diagrams/colors4.xml"/><Relationship Id="rId10" Type="http://schemas.openxmlformats.org/officeDocument/2006/relationships/image" Target="../media/image8.png"/><Relationship Id="rId4" Type="http://schemas.openxmlformats.org/officeDocument/2006/relationships/diagramQuickStyle" Target="../diagrams/quickStyle4.xml"/><Relationship Id="rId9" Type="http://schemas.openxmlformats.org/officeDocument/2006/relationships/image" Target="../media/image7.png"/></Relationships>
</file>

<file path=ppt/slides/_rels/slide25.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18" Type="http://schemas.openxmlformats.org/officeDocument/2006/relationships/image" Target="../media/image5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jpeg"/><Relationship Id="rId17" Type="http://schemas.openxmlformats.org/officeDocument/2006/relationships/image" Target="../media/image49.png"/><Relationship Id="rId2" Type="http://schemas.openxmlformats.org/officeDocument/2006/relationships/slideLayout" Target="../slideLayouts/slideLayout2.xml"/><Relationship Id="rId16" Type="http://schemas.openxmlformats.org/officeDocument/2006/relationships/image" Target="../media/image48.svg"/><Relationship Id="rId20" Type="http://schemas.openxmlformats.org/officeDocument/2006/relationships/image" Target="../media/image52.svg"/><Relationship Id="rId1" Type="http://schemas.openxmlformats.org/officeDocument/2006/relationships/tags" Target="../tags/tag10.xml"/><Relationship Id="rId6" Type="http://schemas.openxmlformats.org/officeDocument/2006/relationships/image" Target="../media/image38.svg"/><Relationship Id="rId11" Type="http://schemas.openxmlformats.org/officeDocument/2006/relationships/image" Target="../media/image43.sv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svg"/></Relationships>
</file>

<file path=ppt/slides/_rels/slide26.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55.png"/><Relationship Id="rId7"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g"/><Relationship Id="rId7" Type="http://schemas.openxmlformats.org/officeDocument/2006/relationships/image" Target="../media/image19.jpeg"/><Relationship Id="rId12"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jpg"/><Relationship Id="rId11" Type="http://schemas.openxmlformats.org/officeDocument/2006/relationships/image" Target="../media/image5.png"/><Relationship Id="rId5" Type="http://schemas.openxmlformats.org/officeDocument/2006/relationships/image" Target="../media/image17.jpe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jpeg"/></Relationships>
</file>

<file path=ppt/slides/_rels/slide3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e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13.png"/><Relationship Id="rId5" Type="http://schemas.openxmlformats.org/officeDocument/2006/relationships/diagramColors" Target="../diagrams/colors2.xml"/><Relationship Id="rId10" Type="http://schemas.openxmlformats.org/officeDocument/2006/relationships/image" Target="../media/image8.png"/><Relationship Id="rId4" Type="http://schemas.openxmlformats.org/officeDocument/2006/relationships/diagramQuickStyle" Target="../diagrams/quickStyle2.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jpg"/><Relationship Id="rId9"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2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32.sv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CD75F-FC79-E248-6AE3-35A983734523}"/>
              </a:ext>
            </a:extLst>
          </p:cNvPr>
          <p:cNvSpPr>
            <a:spLocks noGrp="1"/>
          </p:cNvSpPr>
          <p:nvPr>
            <p:ph type="title"/>
          </p:nvPr>
        </p:nvSpPr>
        <p:spPr/>
        <p:txBody>
          <a:bodyPr/>
          <a:lstStyle/>
          <a:p>
            <a:r>
              <a:rPr lang="en-US" dirty="0"/>
              <a:t>DEMO DAY - SLIDE (1 min)</a:t>
            </a:r>
            <a:endParaRPr lang="en-DE" dirty="0"/>
          </a:p>
        </p:txBody>
      </p:sp>
    </p:spTree>
    <p:extLst>
      <p:ext uri="{BB962C8B-B14F-4D97-AF65-F5344CB8AC3E}">
        <p14:creationId xmlns:p14="http://schemas.microsoft.com/office/powerpoint/2010/main" val="1677422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CAD9C69-782F-B696-AAF8-AD90133D8D95}"/>
              </a:ext>
            </a:extLst>
          </p:cNvPr>
          <p:cNvPicPr>
            <a:picLocks noChangeAspect="1"/>
          </p:cNvPicPr>
          <p:nvPr/>
        </p:nvPicPr>
        <p:blipFill>
          <a:blip r:embed="rId4"/>
          <a:stretch>
            <a:fillRect/>
          </a:stretch>
        </p:blipFill>
        <p:spPr>
          <a:xfrm>
            <a:off x="8860770" y="2836503"/>
            <a:ext cx="2373138" cy="2311202"/>
          </a:xfrm>
          <a:prstGeom prst="rect">
            <a:avLst/>
          </a:prstGeom>
        </p:spPr>
      </p:pic>
      <p:sp>
        <p:nvSpPr>
          <p:cNvPr id="2" name="Rectangle: Rounded Corners 1">
            <a:extLst>
              <a:ext uri="{FF2B5EF4-FFF2-40B4-BE49-F238E27FC236}">
                <a16:creationId xmlns:a16="http://schemas.microsoft.com/office/drawing/2014/main" id="{A537D901-4E12-DD44-CBD3-965BC887D415}"/>
              </a:ext>
            </a:extLst>
          </p:cNvPr>
          <p:cNvSpPr/>
          <p:nvPr/>
        </p:nvSpPr>
        <p:spPr>
          <a:xfrm>
            <a:off x="838200" y="2630967"/>
            <a:ext cx="2493032" cy="1313817"/>
          </a:xfrm>
          <a:prstGeom prst="roundRect">
            <a:avLst/>
          </a:prstGeom>
          <a:solidFill>
            <a:srgbClr val="001A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Rectangle: Rounded Corners 2">
            <a:extLst>
              <a:ext uri="{FF2B5EF4-FFF2-40B4-BE49-F238E27FC236}">
                <a16:creationId xmlns:a16="http://schemas.microsoft.com/office/drawing/2014/main" id="{8C5F1FC4-1968-2BE8-CFFB-AF8B69DE8409}"/>
              </a:ext>
            </a:extLst>
          </p:cNvPr>
          <p:cNvSpPr/>
          <p:nvPr/>
        </p:nvSpPr>
        <p:spPr>
          <a:xfrm>
            <a:off x="838200" y="4147143"/>
            <a:ext cx="2493032" cy="1313817"/>
          </a:xfrm>
          <a:prstGeom prst="roundRect">
            <a:avLst/>
          </a:prstGeom>
          <a:solidFill>
            <a:srgbClr val="001A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Rectangle: Rounded Corners 3">
            <a:extLst>
              <a:ext uri="{FF2B5EF4-FFF2-40B4-BE49-F238E27FC236}">
                <a16:creationId xmlns:a16="http://schemas.microsoft.com/office/drawing/2014/main" id="{C05B2A24-2A80-C5C0-29F2-3EC8023D9E07}"/>
              </a:ext>
            </a:extLst>
          </p:cNvPr>
          <p:cNvSpPr/>
          <p:nvPr/>
        </p:nvSpPr>
        <p:spPr>
          <a:xfrm>
            <a:off x="991427" y="2897102"/>
            <a:ext cx="1184397" cy="14966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Rectangle: Rounded Corners 4">
            <a:extLst>
              <a:ext uri="{FF2B5EF4-FFF2-40B4-BE49-F238E27FC236}">
                <a16:creationId xmlns:a16="http://schemas.microsoft.com/office/drawing/2014/main" id="{AA8DD0F3-DCCE-AE03-BF47-C62E3CB58702}"/>
              </a:ext>
            </a:extLst>
          </p:cNvPr>
          <p:cNvSpPr/>
          <p:nvPr/>
        </p:nvSpPr>
        <p:spPr>
          <a:xfrm>
            <a:off x="1761699" y="3484705"/>
            <a:ext cx="1398362" cy="14966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Rectangle: Rounded Corners 5">
            <a:extLst>
              <a:ext uri="{FF2B5EF4-FFF2-40B4-BE49-F238E27FC236}">
                <a16:creationId xmlns:a16="http://schemas.microsoft.com/office/drawing/2014/main" id="{F6E69ECF-D69C-0812-6034-30B013A827E1}"/>
              </a:ext>
            </a:extLst>
          </p:cNvPr>
          <p:cNvSpPr/>
          <p:nvPr/>
        </p:nvSpPr>
        <p:spPr>
          <a:xfrm>
            <a:off x="2239323" y="2897102"/>
            <a:ext cx="920738" cy="1496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E6E46B62-A5FD-0C43-F28B-47DA0F0BA189}"/>
              </a:ext>
            </a:extLst>
          </p:cNvPr>
          <p:cNvSpPr/>
          <p:nvPr/>
        </p:nvSpPr>
        <p:spPr>
          <a:xfrm>
            <a:off x="991427" y="3174296"/>
            <a:ext cx="1507415" cy="1496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Rounded Corners 7">
            <a:extLst>
              <a:ext uri="{FF2B5EF4-FFF2-40B4-BE49-F238E27FC236}">
                <a16:creationId xmlns:a16="http://schemas.microsoft.com/office/drawing/2014/main" id="{8C4C50D2-D060-16A2-0A9F-D1E116BC7706}"/>
              </a:ext>
            </a:extLst>
          </p:cNvPr>
          <p:cNvSpPr/>
          <p:nvPr/>
        </p:nvSpPr>
        <p:spPr>
          <a:xfrm>
            <a:off x="991427" y="3484705"/>
            <a:ext cx="695729"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Rectangle: Rounded Corners 8">
            <a:extLst>
              <a:ext uri="{FF2B5EF4-FFF2-40B4-BE49-F238E27FC236}">
                <a16:creationId xmlns:a16="http://schemas.microsoft.com/office/drawing/2014/main" id="{C40C7FDB-E996-273D-C089-E072824283FD}"/>
              </a:ext>
            </a:extLst>
          </p:cNvPr>
          <p:cNvSpPr/>
          <p:nvPr/>
        </p:nvSpPr>
        <p:spPr>
          <a:xfrm>
            <a:off x="2567862" y="3175203"/>
            <a:ext cx="592198"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Rectangle: Rounded Corners 9">
            <a:extLst>
              <a:ext uri="{FF2B5EF4-FFF2-40B4-BE49-F238E27FC236}">
                <a16:creationId xmlns:a16="http://schemas.microsoft.com/office/drawing/2014/main" id="{BE7530A5-1A5D-113B-C664-F57F61CB4E2C}"/>
              </a:ext>
            </a:extLst>
          </p:cNvPr>
          <p:cNvSpPr/>
          <p:nvPr/>
        </p:nvSpPr>
        <p:spPr>
          <a:xfrm>
            <a:off x="989356" y="4410434"/>
            <a:ext cx="1184397" cy="14966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Rounded Corners 10">
            <a:extLst>
              <a:ext uri="{FF2B5EF4-FFF2-40B4-BE49-F238E27FC236}">
                <a16:creationId xmlns:a16="http://schemas.microsoft.com/office/drawing/2014/main" id="{3D634FE0-30DA-45C2-6239-318AAC06AAE3}"/>
              </a:ext>
            </a:extLst>
          </p:cNvPr>
          <p:cNvSpPr/>
          <p:nvPr/>
        </p:nvSpPr>
        <p:spPr>
          <a:xfrm>
            <a:off x="1759628" y="4998036"/>
            <a:ext cx="1398362" cy="1496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Rectangle: Rounded Corners 11">
            <a:extLst>
              <a:ext uri="{FF2B5EF4-FFF2-40B4-BE49-F238E27FC236}">
                <a16:creationId xmlns:a16="http://schemas.microsoft.com/office/drawing/2014/main" id="{6CDBB851-BA9A-CD6B-5AD6-5EAAE6840A64}"/>
              </a:ext>
            </a:extLst>
          </p:cNvPr>
          <p:cNvSpPr/>
          <p:nvPr/>
        </p:nvSpPr>
        <p:spPr>
          <a:xfrm>
            <a:off x="2237253" y="4410434"/>
            <a:ext cx="920738"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Rectangle: Rounded Corners 12">
            <a:extLst>
              <a:ext uri="{FF2B5EF4-FFF2-40B4-BE49-F238E27FC236}">
                <a16:creationId xmlns:a16="http://schemas.microsoft.com/office/drawing/2014/main" id="{5CF806B6-3D79-A585-762F-704AD1167688}"/>
              </a:ext>
            </a:extLst>
          </p:cNvPr>
          <p:cNvSpPr/>
          <p:nvPr/>
        </p:nvSpPr>
        <p:spPr>
          <a:xfrm>
            <a:off x="989356" y="4687627"/>
            <a:ext cx="1507415"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Rectangle: Rounded Corners 13">
            <a:extLst>
              <a:ext uri="{FF2B5EF4-FFF2-40B4-BE49-F238E27FC236}">
                <a16:creationId xmlns:a16="http://schemas.microsoft.com/office/drawing/2014/main" id="{CA7988F4-F611-6C2B-45C5-0E13CA50A4DA}"/>
              </a:ext>
            </a:extLst>
          </p:cNvPr>
          <p:cNvSpPr/>
          <p:nvPr/>
        </p:nvSpPr>
        <p:spPr>
          <a:xfrm>
            <a:off x="989357" y="4998036"/>
            <a:ext cx="695729" cy="1496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Rectangle: Rounded Corners 14">
            <a:extLst>
              <a:ext uri="{FF2B5EF4-FFF2-40B4-BE49-F238E27FC236}">
                <a16:creationId xmlns:a16="http://schemas.microsoft.com/office/drawing/2014/main" id="{6C713ED8-DC0C-C92E-1000-5CF9DF2C0B3B}"/>
              </a:ext>
            </a:extLst>
          </p:cNvPr>
          <p:cNvSpPr/>
          <p:nvPr/>
        </p:nvSpPr>
        <p:spPr>
          <a:xfrm>
            <a:off x="2565791" y="4688535"/>
            <a:ext cx="592198"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6" name="Picture 35">
            <a:extLst>
              <a:ext uri="{FF2B5EF4-FFF2-40B4-BE49-F238E27FC236}">
                <a16:creationId xmlns:a16="http://schemas.microsoft.com/office/drawing/2014/main" id="{5CABB5CC-01B5-2487-0B27-938C75B34FA7}"/>
              </a:ext>
            </a:extLst>
          </p:cNvPr>
          <p:cNvPicPr>
            <a:picLocks noChangeAspect="1"/>
          </p:cNvPicPr>
          <p:nvPr/>
        </p:nvPicPr>
        <p:blipFill>
          <a:blip r:embed="rId5"/>
          <a:stretch>
            <a:fillRect/>
          </a:stretch>
        </p:blipFill>
        <p:spPr>
          <a:xfrm>
            <a:off x="4571244" y="2944037"/>
            <a:ext cx="3049512" cy="2083834"/>
          </a:xfrm>
          <a:prstGeom prst="rect">
            <a:avLst/>
          </a:prstGeom>
        </p:spPr>
      </p:pic>
      <p:sp>
        <p:nvSpPr>
          <p:cNvPr id="31" name="Rectangle: Rounded Corners 30">
            <a:extLst>
              <a:ext uri="{FF2B5EF4-FFF2-40B4-BE49-F238E27FC236}">
                <a16:creationId xmlns:a16="http://schemas.microsoft.com/office/drawing/2014/main" id="{9B670C96-7DC2-93DE-2ACB-169575C263E3}"/>
              </a:ext>
            </a:extLst>
          </p:cNvPr>
          <p:cNvSpPr/>
          <p:nvPr/>
        </p:nvSpPr>
        <p:spPr>
          <a:xfrm>
            <a:off x="989355" y="2897101"/>
            <a:ext cx="1184397" cy="14966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 name="Rectangle: Rounded Corners 31">
            <a:extLst>
              <a:ext uri="{FF2B5EF4-FFF2-40B4-BE49-F238E27FC236}">
                <a16:creationId xmlns:a16="http://schemas.microsoft.com/office/drawing/2014/main" id="{3810A7C0-E07E-27F1-80A8-BD240ECF300F}"/>
              </a:ext>
            </a:extLst>
          </p:cNvPr>
          <p:cNvSpPr/>
          <p:nvPr/>
        </p:nvSpPr>
        <p:spPr>
          <a:xfrm>
            <a:off x="1759627" y="3484704"/>
            <a:ext cx="1398362" cy="14966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Rectangle: Rounded Corners 32">
            <a:extLst>
              <a:ext uri="{FF2B5EF4-FFF2-40B4-BE49-F238E27FC236}">
                <a16:creationId xmlns:a16="http://schemas.microsoft.com/office/drawing/2014/main" id="{6735E161-8BD1-9700-E36A-89D39D9B5275}"/>
              </a:ext>
            </a:extLst>
          </p:cNvPr>
          <p:cNvSpPr/>
          <p:nvPr/>
        </p:nvSpPr>
        <p:spPr>
          <a:xfrm>
            <a:off x="2237251" y="2897101"/>
            <a:ext cx="920738" cy="1496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Rectangle: Rounded Corners 34">
            <a:extLst>
              <a:ext uri="{FF2B5EF4-FFF2-40B4-BE49-F238E27FC236}">
                <a16:creationId xmlns:a16="http://schemas.microsoft.com/office/drawing/2014/main" id="{A755CA7D-AED1-4C91-A8F1-DFDCCA39F2A6}"/>
              </a:ext>
            </a:extLst>
          </p:cNvPr>
          <p:cNvSpPr/>
          <p:nvPr/>
        </p:nvSpPr>
        <p:spPr>
          <a:xfrm>
            <a:off x="989355" y="3174295"/>
            <a:ext cx="1507415" cy="1496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Rectangle: Rounded Corners 36">
            <a:extLst>
              <a:ext uri="{FF2B5EF4-FFF2-40B4-BE49-F238E27FC236}">
                <a16:creationId xmlns:a16="http://schemas.microsoft.com/office/drawing/2014/main" id="{CF519CA1-1E61-A9FA-4268-66A3BE881245}"/>
              </a:ext>
            </a:extLst>
          </p:cNvPr>
          <p:cNvSpPr/>
          <p:nvPr/>
        </p:nvSpPr>
        <p:spPr>
          <a:xfrm>
            <a:off x="989355" y="3484704"/>
            <a:ext cx="695729"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8" name="Rectangle: Rounded Corners 37">
            <a:extLst>
              <a:ext uri="{FF2B5EF4-FFF2-40B4-BE49-F238E27FC236}">
                <a16:creationId xmlns:a16="http://schemas.microsoft.com/office/drawing/2014/main" id="{AC85C5B9-82A7-D97B-F7F0-E5EFDA0C4F64}"/>
              </a:ext>
            </a:extLst>
          </p:cNvPr>
          <p:cNvSpPr/>
          <p:nvPr/>
        </p:nvSpPr>
        <p:spPr>
          <a:xfrm>
            <a:off x="2565790" y="3175202"/>
            <a:ext cx="592198"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1E33D6EB-1F8C-F7F3-A65C-53F460599001}"/>
              </a:ext>
            </a:extLst>
          </p:cNvPr>
          <p:cNvSpPr/>
          <p:nvPr/>
        </p:nvSpPr>
        <p:spPr>
          <a:xfrm>
            <a:off x="989354" y="4418816"/>
            <a:ext cx="1184397" cy="14966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0" name="Rectangle: Rounded Corners 39">
            <a:extLst>
              <a:ext uri="{FF2B5EF4-FFF2-40B4-BE49-F238E27FC236}">
                <a16:creationId xmlns:a16="http://schemas.microsoft.com/office/drawing/2014/main" id="{61C9B46F-716C-C5A9-D066-805C4591A58B}"/>
              </a:ext>
            </a:extLst>
          </p:cNvPr>
          <p:cNvSpPr/>
          <p:nvPr/>
        </p:nvSpPr>
        <p:spPr>
          <a:xfrm>
            <a:off x="1759626" y="5006418"/>
            <a:ext cx="1398362" cy="1496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1" name="Rectangle: Rounded Corners 40">
            <a:extLst>
              <a:ext uri="{FF2B5EF4-FFF2-40B4-BE49-F238E27FC236}">
                <a16:creationId xmlns:a16="http://schemas.microsoft.com/office/drawing/2014/main" id="{48F348C5-729F-9F4D-97E4-414D8A950662}"/>
              </a:ext>
            </a:extLst>
          </p:cNvPr>
          <p:cNvSpPr/>
          <p:nvPr/>
        </p:nvSpPr>
        <p:spPr>
          <a:xfrm>
            <a:off x="2237251" y="4418816"/>
            <a:ext cx="920738"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Rounded Corners 41">
            <a:extLst>
              <a:ext uri="{FF2B5EF4-FFF2-40B4-BE49-F238E27FC236}">
                <a16:creationId xmlns:a16="http://schemas.microsoft.com/office/drawing/2014/main" id="{91343AA0-C5D0-17A0-2B22-AE6C01096ED1}"/>
              </a:ext>
            </a:extLst>
          </p:cNvPr>
          <p:cNvSpPr/>
          <p:nvPr/>
        </p:nvSpPr>
        <p:spPr>
          <a:xfrm>
            <a:off x="989354" y="4696009"/>
            <a:ext cx="1507415"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 name="Rectangle: Rounded Corners 42">
            <a:extLst>
              <a:ext uri="{FF2B5EF4-FFF2-40B4-BE49-F238E27FC236}">
                <a16:creationId xmlns:a16="http://schemas.microsoft.com/office/drawing/2014/main" id="{9637D245-743D-B93E-6035-EEBF435D4CBB}"/>
              </a:ext>
            </a:extLst>
          </p:cNvPr>
          <p:cNvSpPr/>
          <p:nvPr/>
        </p:nvSpPr>
        <p:spPr>
          <a:xfrm>
            <a:off x="989355" y="5006418"/>
            <a:ext cx="695729" cy="1496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Rectangle: Rounded Corners 43">
            <a:extLst>
              <a:ext uri="{FF2B5EF4-FFF2-40B4-BE49-F238E27FC236}">
                <a16:creationId xmlns:a16="http://schemas.microsoft.com/office/drawing/2014/main" id="{5E318AAB-06C2-6B75-5917-503528C2034F}"/>
              </a:ext>
            </a:extLst>
          </p:cNvPr>
          <p:cNvSpPr/>
          <p:nvPr/>
        </p:nvSpPr>
        <p:spPr>
          <a:xfrm>
            <a:off x="2565789" y="4696917"/>
            <a:ext cx="592198"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Title 1">
            <a:extLst>
              <a:ext uri="{FF2B5EF4-FFF2-40B4-BE49-F238E27FC236}">
                <a16:creationId xmlns:a16="http://schemas.microsoft.com/office/drawing/2014/main" id="{F29B206A-1E3C-A290-6C89-6AEDC66AA511}"/>
              </a:ext>
            </a:extLst>
          </p:cNvPr>
          <p:cNvSpPr>
            <a:spLocks noGrp="1"/>
          </p:cNvSpPr>
          <p:nvPr>
            <p:ph type="title"/>
          </p:nvPr>
        </p:nvSpPr>
        <p:spPr>
          <a:xfrm>
            <a:off x="838200" y="365125"/>
            <a:ext cx="10515600" cy="1325563"/>
          </a:xfrm>
        </p:spPr>
        <p:txBody>
          <a:bodyPr/>
          <a:lstStyle/>
          <a:p>
            <a:pPr algn="ctr"/>
            <a:r>
              <a:rPr lang="en-US" b="1">
                <a:solidFill>
                  <a:srgbClr val="001A5E"/>
                </a:solidFill>
                <a:latin typeface="Google Sans" panose="020B0503030502040204" pitchFamily="34" charset="0"/>
              </a:rPr>
              <a:t>Semantic Search</a:t>
            </a:r>
            <a:endParaRPr lang="en-DE" b="1">
              <a:solidFill>
                <a:srgbClr val="001A5E"/>
              </a:solidFill>
              <a:latin typeface="Google Sans" panose="020B0503030502040204" pitchFamily="34" charset="0"/>
            </a:endParaRPr>
          </a:p>
        </p:txBody>
      </p:sp>
      <p:sp>
        <p:nvSpPr>
          <p:cNvPr id="16" name="TextBox 15">
            <a:extLst>
              <a:ext uri="{FF2B5EF4-FFF2-40B4-BE49-F238E27FC236}">
                <a16:creationId xmlns:a16="http://schemas.microsoft.com/office/drawing/2014/main" id="{5592B009-B9BA-CE6E-2452-D843DC615F7E}"/>
              </a:ext>
            </a:extLst>
          </p:cNvPr>
          <p:cNvSpPr txBox="1"/>
          <p:nvPr/>
        </p:nvSpPr>
        <p:spPr>
          <a:xfrm>
            <a:off x="5300663" y="4963039"/>
            <a:ext cx="2148643" cy="369332"/>
          </a:xfrm>
          <a:prstGeom prst="rect">
            <a:avLst/>
          </a:prstGeom>
          <a:noFill/>
        </p:spPr>
        <p:txBody>
          <a:bodyPr wrap="square">
            <a:spAutoFit/>
          </a:bodyPr>
          <a:lstStyle/>
          <a:p>
            <a:r>
              <a:rPr lang="en-US" b="1" dirty="0">
                <a:hlinkClick r:id="rId6"/>
              </a:rPr>
              <a:t>Instructor-xl</a:t>
            </a:r>
            <a:endParaRPr lang="en-US" b="1" dirty="0">
              <a:hlinkClick r:id="rId7"/>
            </a:endParaRPr>
          </a:p>
        </p:txBody>
      </p:sp>
    </p:spTree>
    <p:custDataLst>
      <p:tags r:id="rId1"/>
    </p:custDataLst>
    <p:extLst>
      <p:ext uri="{BB962C8B-B14F-4D97-AF65-F5344CB8AC3E}">
        <p14:creationId xmlns:p14="http://schemas.microsoft.com/office/powerpoint/2010/main" val="3359245884"/>
      </p:ext>
    </p:extLst>
  </p:cSld>
  <p:clrMapOvr>
    <a:masterClrMapping/>
  </p:clrMapOvr>
  <p:transition>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8BCF4F87-C19C-F428-A55A-A9A9221B9A17}"/>
              </a:ext>
            </a:extLst>
          </p:cNvPr>
          <p:cNvSpPr/>
          <p:nvPr/>
        </p:nvSpPr>
        <p:spPr>
          <a:xfrm>
            <a:off x="838200" y="2630967"/>
            <a:ext cx="2493032" cy="1313817"/>
          </a:xfrm>
          <a:prstGeom prst="roundRect">
            <a:avLst/>
          </a:prstGeom>
          <a:solidFill>
            <a:srgbClr val="001A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Rectangle: Rounded Corners 16">
            <a:extLst>
              <a:ext uri="{FF2B5EF4-FFF2-40B4-BE49-F238E27FC236}">
                <a16:creationId xmlns:a16="http://schemas.microsoft.com/office/drawing/2014/main" id="{066B9890-D047-7A7A-B647-E48E2E580537}"/>
              </a:ext>
            </a:extLst>
          </p:cNvPr>
          <p:cNvSpPr/>
          <p:nvPr/>
        </p:nvSpPr>
        <p:spPr>
          <a:xfrm>
            <a:off x="838200" y="4147143"/>
            <a:ext cx="2493032" cy="1313817"/>
          </a:xfrm>
          <a:prstGeom prst="roundRect">
            <a:avLst/>
          </a:prstGeom>
          <a:solidFill>
            <a:srgbClr val="001A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7" name="Picture 26">
            <a:extLst>
              <a:ext uri="{FF2B5EF4-FFF2-40B4-BE49-F238E27FC236}">
                <a16:creationId xmlns:a16="http://schemas.microsoft.com/office/drawing/2014/main" id="{4CAD9C69-782F-B696-AAF8-AD90133D8D95}"/>
              </a:ext>
            </a:extLst>
          </p:cNvPr>
          <p:cNvPicPr>
            <a:picLocks noChangeAspect="1"/>
          </p:cNvPicPr>
          <p:nvPr/>
        </p:nvPicPr>
        <p:blipFill>
          <a:blip r:embed="rId4"/>
          <a:stretch>
            <a:fillRect/>
          </a:stretch>
        </p:blipFill>
        <p:spPr>
          <a:xfrm>
            <a:off x="8860770" y="2836503"/>
            <a:ext cx="2373138" cy="2311202"/>
          </a:xfrm>
          <a:prstGeom prst="rect">
            <a:avLst/>
          </a:prstGeom>
        </p:spPr>
      </p:pic>
      <p:sp>
        <p:nvSpPr>
          <p:cNvPr id="23" name="Title 1">
            <a:extLst>
              <a:ext uri="{FF2B5EF4-FFF2-40B4-BE49-F238E27FC236}">
                <a16:creationId xmlns:a16="http://schemas.microsoft.com/office/drawing/2014/main" id="{410B29BA-690C-1659-2309-46BE647DCC1F}"/>
              </a:ext>
            </a:extLst>
          </p:cNvPr>
          <p:cNvSpPr>
            <a:spLocks noGrp="1"/>
          </p:cNvSpPr>
          <p:nvPr>
            <p:ph type="title"/>
          </p:nvPr>
        </p:nvSpPr>
        <p:spPr>
          <a:xfrm>
            <a:off x="838200" y="365125"/>
            <a:ext cx="10515600" cy="1325563"/>
          </a:xfrm>
        </p:spPr>
        <p:txBody>
          <a:bodyPr/>
          <a:lstStyle/>
          <a:p>
            <a:pPr algn="ctr"/>
            <a:r>
              <a:rPr lang="en-US" b="1">
                <a:solidFill>
                  <a:srgbClr val="001A5E"/>
                </a:solidFill>
                <a:latin typeface="Google Sans" panose="020B0503030502040204" pitchFamily="34" charset="0"/>
              </a:rPr>
              <a:t>Semantic Search</a:t>
            </a:r>
            <a:endParaRPr lang="en-DE" b="1">
              <a:solidFill>
                <a:srgbClr val="001A5E"/>
              </a:solidFill>
              <a:latin typeface="Google Sans" panose="020B0503030502040204" pitchFamily="34" charset="0"/>
            </a:endParaRPr>
          </a:p>
        </p:txBody>
      </p:sp>
      <p:sp>
        <p:nvSpPr>
          <p:cNvPr id="4" name="Rectangle: Rounded Corners 3">
            <a:extLst>
              <a:ext uri="{FF2B5EF4-FFF2-40B4-BE49-F238E27FC236}">
                <a16:creationId xmlns:a16="http://schemas.microsoft.com/office/drawing/2014/main" id="{C05B2A24-2A80-C5C0-29F2-3EC8023D9E07}"/>
              </a:ext>
            </a:extLst>
          </p:cNvPr>
          <p:cNvSpPr/>
          <p:nvPr/>
        </p:nvSpPr>
        <p:spPr>
          <a:xfrm>
            <a:off x="991427" y="2897102"/>
            <a:ext cx="1184397" cy="14966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Rectangle: Rounded Corners 4">
            <a:extLst>
              <a:ext uri="{FF2B5EF4-FFF2-40B4-BE49-F238E27FC236}">
                <a16:creationId xmlns:a16="http://schemas.microsoft.com/office/drawing/2014/main" id="{AA8DD0F3-DCCE-AE03-BF47-C62E3CB58702}"/>
              </a:ext>
            </a:extLst>
          </p:cNvPr>
          <p:cNvSpPr/>
          <p:nvPr/>
        </p:nvSpPr>
        <p:spPr>
          <a:xfrm>
            <a:off x="1761699" y="3484705"/>
            <a:ext cx="1398362" cy="14966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Rectangle: Rounded Corners 5">
            <a:extLst>
              <a:ext uri="{FF2B5EF4-FFF2-40B4-BE49-F238E27FC236}">
                <a16:creationId xmlns:a16="http://schemas.microsoft.com/office/drawing/2014/main" id="{F6E69ECF-D69C-0812-6034-30B013A827E1}"/>
              </a:ext>
            </a:extLst>
          </p:cNvPr>
          <p:cNvSpPr/>
          <p:nvPr/>
        </p:nvSpPr>
        <p:spPr>
          <a:xfrm>
            <a:off x="2239323" y="2897102"/>
            <a:ext cx="920738" cy="1496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E6E46B62-A5FD-0C43-F28B-47DA0F0BA189}"/>
              </a:ext>
            </a:extLst>
          </p:cNvPr>
          <p:cNvSpPr/>
          <p:nvPr/>
        </p:nvSpPr>
        <p:spPr>
          <a:xfrm>
            <a:off x="991427" y="3174296"/>
            <a:ext cx="1507415" cy="1496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Rounded Corners 7">
            <a:extLst>
              <a:ext uri="{FF2B5EF4-FFF2-40B4-BE49-F238E27FC236}">
                <a16:creationId xmlns:a16="http://schemas.microsoft.com/office/drawing/2014/main" id="{8C4C50D2-D060-16A2-0A9F-D1E116BC7706}"/>
              </a:ext>
            </a:extLst>
          </p:cNvPr>
          <p:cNvSpPr/>
          <p:nvPr/>
        </p:nvSpPr>
        <p:spPr>
          <a:xfrm>
            <a:off x="991427" y="3484705"/>
            <a:ext cx="695729"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Rectangle: Rounded Corners 8">
            <a:extLst>
              <a:ext uri="{FF2B5EF4-FFF2-40B4-BE49-F238E27FC236}">
                <a16:creationId xmlns:a16="http://schemas.microsoft.com/office/drawing/2014/main" id="{C40C7FDB-E996-273D-C089-E072824283FD}"/>
              </a:ext>
            </a:extLst>
          </p:cNvPr>
          <p:cNvSpPr/>
          <p:nvPr/>
        </p:nvSpPr>
        <p:spPr>
          <a:xfrm>
            <a:off x="2567862" y="3175203"/>
            <a:ext cx="592198"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Rectangle: Rounded Corners 9">
            <a:extLst>
              <a:ext uri="{FF2B5EF4-FFF2-40B4-BE49-F238E27FC236}">
                <a16:creationId xmlns:a16="http://schemas.microsoft.com/office/drawing/2014/main" id="{BE7530A5-1A5D-113B-C664-F57F61CB4E2C}"/>
              </a:ext>
            </a:extLst>
          </p:cNvPr>
          <p:cNvSpPr/>
          <p:nvPr/>
        </p:nvSpPr>
        <p:spPr>
          <a:xfrm>
            <a:off x="989356" y="4410434"/>
            <a:ext cx="1184397" cy="14966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Rounded Corners 10">
            <a:extLst>
              <a:ext uri="{FF2B5EF4-FFF2-40B4-BE49-F238E27FC236}">
                <a16:creationId xmlns:a16="http://schemas.microsoft.com/office/drawing/2014/main" id="{3D634FE0-30DA-45C2-6239-318AAC06AAE3}"/>
              </a:ext>
            </a:extLst>
          </p:cNvPr>
          <p:cNvSpPr/>
          <p:nvPr/>
        </p:nvSpPr>
        <p:spPr>
          <a:xfrm>
            <a:off x="1759628" y="4998036"/>
            <a:ext cx="1398362" cy="1496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Rectangle: Rounded Corners 11">
            <a:extLst>
              <a:ext uri="{FF2B5EF4-FFF2-40B4-BE49-F238E27FC236}">
                <a16:creationId xmlns:a16="http://schemas.microsoft.com/office/drawing/2014/main" id="{6CDBB851-BA9A-CD6B-5AD6-5EAAE6840A64}"/>
              </a:ext>
            </a:extLst>
          </p:cNvPr>
          <p:cNvSpPr/>
          <p:nvPr/>
        </p:nvSpPr>
        <p:spPr>
          <a:xfrm>
            <a:off x="2237253" y="4410434"/>
            <a:ext cx="920738"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Rectangle: Rounded Corners 12">
            <a:extLst>
              <a:ext uri="{FF2B5EF4-FFF2-40B4-BE49-F238E27FC236}">
                <a16:creationId xmlns:a16="http://schemas.microsoft.com/office/drawing/2014/main" id="{5CF806B6-3D79-A585-762F-704AD1167688}"/>
              </a:ext>
            </a:extLst>
          </p:cNvPr>
          <p:cNvSpPr/>
          <p:nvPr/>
        </p:nvSpPr>
        <p:spPr>
          <a:xfrm>
            <a:off x="989356" y="4687627"/>
            <a:ext cx="1507415"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Rectangle: Rounded Corners 13">
            <a:extLst>
              <a:ext uri="{FF2B5EF4-FFF2-40B4-BE49-F238E27FC236}">
                <a16:creationId xmlns:a16="http://schemas.microsoft.com/office/drawing/2014/main" id="{CA7988F4-F611-6C2B-45C5-0E13CA50A4DA}"/>
              </a:ext>
            </a:extLst>
          </p:cNvPr>
          <p:cNvSpPr/>
          <p:nvPr/>
        </p:nvSpPr>
        <p:spPr>
          <a:xfrm>
            <a:off x="989357" y="4998036"/>
            <a:ext cx="695729" cy="1496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Rectangle: Rounded Corners 14">
            <a:extLst>
              <a:ext uri="{FF2B5EF4-FFF2-40B4-BE49-F238E27FC236}">
                <a16:creationId xmlns:a16="http://schemas.microsoft.com/office/drawing/2014/main" id="{6C713ED8-DC0C-C92E-1000-5CF9DF2C0B3B}"/>
              </a:ext>
            </a:extLst>
          </p:cNvPr>
          <p:cNvSpPr/>
          <p:nvPr/>
        </p:nvSpPr>
        <p:spPr>
          <a:xfrm>
            <a:off x="2565791" y="4688535"/>
            <a:ext cx="592198"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6" name="Picture 35">
            <a:extLst>
              <a:ext uri="{FF2B5EF4-FFF2-40B4-BE49-F238E27FC236}">
                <a16:creationId xmlns:a16="http://schemas.microsoft.com/office/drawing/2014/main" id="{5CABB5CC-01B5-2487-0B27-938C75B34FA7}"/>
              </a:ext>
            </a:extLst>
          </p:cNvPr>
          <p:cNvPicPr>
            <a:picLocks noChangeAspect="1"/>
          </p:cNvPicPr>
          <p:nvPr/>
        </p:nvPicPr>
        <p:blipFill>
          <a:blip r:embed="rId5"/>
          <a:stretch>
            <a:fillRect/>
          </a:stretch>
        </p:blipFill>
        <p:spPr>
          <a:xfrm>
            <a:off x="4571244" y="2944037"/>
            <a:ext cx="3049512" cy="2083834"/>
          </a:xfrm>
          <a:prstGeom prst="rect">
            <a:avLst/>
          </a:prstGeom>
        </p:spPr>
      </p:pic>
      <p:sp>
        <p:nvSpPr>
          <p:cNvPr id="31" name="Rectangle: Rounded Corners 30">
            <a:extLst>
              <a:ext uri="{FF2B5EF4-FFF2-40B4-BE49-F238E27FC236}">
                <a16:creationId xmlns:a16="http://schemas.microsoft.com/office/drawing/2014/main" id="{9B670C96-7DC2-93DE-2ACB-169575C263E3}"/>
              </a:ext>
            </a:extLst>
          </p:cNvPr>
          <p:cNvSpPr/>
          <p:nvPr/>
        </p:nvSpPr>
        <p:spPr>
          <a:xfrm>
            <a:off x="9276273" y="3058366"/>
            <a:ext cx="1184397" cy="14966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 name="Rectangle: Rounded Corners 31">
            <a:extLst>
              <a:ext uri="{FF2B5EF4-FFF2-40B4-BE49-F238E27FC236}">
                <a16:creationId xmlns:a16="http://schemas.microsoft.com/office/drawing/2014/main" id="{3810A7C0-E07E-27F1-80A8-BD240ECF300F}"/>
              </a:ext>
            </a:extLst>
          </p:cNvPr>
          <p:cNvSpPr/>
          <p:nvPr/>
        </p:nvSpPr>
        <p:spPr>
          <a:xfrm>
            <a:off x="10046545" y="3645969"/>
            <a:ext cx="1398362" cy="14966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Rectangle: Rounded Corners 32">
            <a:extLst>
              <a:ext uri="{FF2B5EF4-FFF2-40B4-BE49-F238E27FC236}">
                <a16:creationId xmlns:a16="http://schemas.microsoft.com/office/drawing/2014/main" id="{6735E161-8BD1-9700-E36A-89D39D9B5275}"/>
              </a:ext>
            </a:extLst>
          </p:cNvPr>
          <p:cNvSpPr/>
          <p:nvPr/>
        </p:nvSpPr>
        <p:spPr>
          <a:xfrm>
            <a:off x="10524169" y="3058366"/>
            <a:ext cx="920738" cy="1496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Rectangle: Rounded Corners 34">
            <a:extLst>
              <a:ext uri="{FF2B5EF4-FFF2-40B4-BE49-F238E27FC236}">
                <a16:creationId xmlns:a16="http://schemas.microsoft.com/office/drawing/2014/main" id="{A755CA7D-AED1-4C91-A8F1-DFDCCA39F2A6}"/>
              </a:ext>
            </a:extLst>
          </p:cNvPr>
          <p:cNvSpPr/>
          <p:nvPr/>
        </p:nvSpPr>
        <p:spPr>
          <a:xfrm>
            <a:off x="9276273" y="3335560"/>
            <a:ext cx="1507415" cy="1496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Rectangle: Rounded Corners 36">
            <a:extLst>
              <a:ext uri="{FF2B5EF4-FFF2-40B4-BE49-F238E27FC236}">
                <a16:creationId xmlns:a16="http://schemas.microsoft.com/office/drawing/2014/main" id="{CF519CA1-1E61-A9FA-4268-66A3BE881245}"/>
              </a:ext>
            </a:extLst>
          </p:cNvPr>
          <p:cNvSpPr/>
          <p:nvPr/>
        </p:nvSpPr>
        <p:spPr>
          <a:xfrm>
            <a:off x="9276273" y="3645969"/>
            <a:ext cx="695729"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8" name="Rectangle: Rounded Corners 37">
            <a:extLst>
              <a:ext uri="{FF2B5EF4-FFF2-40B4-BE49-F238E27FC236}">
                <a16:creationId xmlns:a16="http://schemas.microsoft.com/office/drawing/2014/main" id="{AC85C5B9-82A7-D97B-F7F0-E5EFDA0C4F64}"/>
              </a:ext>
            </a:extLst>
          </p:cNvPr>
          <p:cNvSpPr/>
          <p:nvPr/>
        </p:nvSpPr>
        <p:spPr>
          <a:xfrm>
            <a:off x="10852708" y="3336467"/>
            <a:ext cx="592198"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1E33D6EB-1F8C-F7F3-A65C-53F460599001}"/>
              </a:ext>
            </a:extLst>
          </p:cNvPr>
          <p:cNvSpPr/>
          <p:nvPr/>
        </p:nvSpPr>
        <p:spPr>
          <a:xfrm>
            <a:off x="9276272" y="3950356"/>
            <a:ext cx="1184397" cy="14966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0" name="Rectangle: Rounded Corners 39">
            <a:extLst>
              <a:ext uri="{FF2B5EF4-FFF2-40B4-BE49-F238E27FC236}">
                <a16:creationId xmlns:a16="http://schemas.microsoft.com/office/drawing/2014/main" id="{61C9B46F-716C-C5A9-D066-805C4591A58B}"/>
              </a:ext>
            </a:extLst>
          </p:cNvPr>
          <p:cNvSpPr/>
          <p:nvPr/>
        </p:nvSpPr>
        <p:spPr>
          <a:xfrm>
            <a:off x="10046544" y="4537958"/>
            <a:ext cx="1398362" cy="1496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1" name="Rectangle: Rounded Corners 40">
            <a:extLst>
              <a:ext uri="{FF2B5EF4-FFF2-40B4-BE49-F238E27FC236}">
                <a16:creationId xmlns:a16="http://schemas.microsoft.com/office/drawing/2014/main" id="{48F348C5-729F-9F4D-97E4-414D8A950662}"/>
              </a:ext>
            </a:extLst>
          </p:cNvPr>
          <p:cNvSpPr/>
          <p:nvPr/>
        </p:nvSpPr>
        <p:spPr>
          <a:xfrm>
            <a:off x="10524169" y="3950356"/>
            <a:ext cx="920738"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Rounded Corners 41">
            <a:extLst>
              <a:ext uri="{FF2B5EF4-FFF2-40B4-BE49-F238E27FC236}">
                <a16:creationId xmlns:a16="http://schemas.microsoft.com/office/drawing/2014/main" id="{91343AA0-C5D0-17A0-2B22-AE6C01096ED1}"/>
              </a:ext>
            </a:extLst>
          </p:cNvPr>
          <p:cNvSpPr/>
          <p:nvPr/>
        </p:nvSpPr>
        <p:spPr>
          <a:xfrm>
            <a:off x="9276272" y="4227549"/>
            <a:ext cx="1507415"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 name="Rectangle: Rounded Corners 42">
            <a:extLst>
              <a:ext uri="{FF2B5EF4-FFF2-40B4-BE49-F238E27FC236}">
                <a16:creationId xmlns:a16="http://schemas.microsoft.com/office/drawing/2014/main" id="{9637D245-743D-B93E-6035-EEBF435D4CBB}"/>
              </a:ext>
            </a:extLst>
          </p:cNvPr>
          <p:cNvSpPr/>
          <p:nvPr/>
        </p:nvSpPr>
        <p:spPr>
          <a:xfrm>
            <a:off x="9276273" y="4537958"/>
            <a:ext cx="695729" cy="1496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Rectangle: Rounded Corners 43">
            <a:extLst>
              <a:ext uri="{FF2B5EF4-FFF2-40B4-BE49-F238E27FC236}">
                <a16:creationId xmlns:a16="http://schemas.microsoft.com/office/drawing/2014/main" id="{5E318AAB-06C2-6B75-5917-503528C2034F}"/>
              </a:ext>
            </a:extLst>
          </p:cNvPr>
          <p:cNvSpPr/>
          <p:nvPr/>
        </p:nvSpPr>
        <p:spPr>
          <a:xfrm>
            <a:off x="10852707" y="4228457"/>
            <a:ext cx="592198"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TextBox 1">
            <a:extLst>
              <a:ext uri="{FF2B5EF4-FFF2-40B4-BE49-F238E27FC236}">
                <a16:creationId xmlns:a16="http://schemas.microsoft.com/office/drawing/2014/main" id="{D18B6364-3B60-1C60-BA4C-D4E94F43226A}"/>
              </a:ext>
            </a:extLst>
          </p:cNvPr>
          <p:cNvSpPr txBox="1"/>
          <p:nvPr/>
        </p:nvSpPr>
        <p:spPr>
          <a:xfrm>
            <a:off x="5300663" y="4963039"/>
            <a:ext cx="2148643" cy="369332"/>
          </a:xfrm>
          <a:prstGeom prst="rect">
            <a:avLst/>
          </a:prstGeom>
          <a:noFill/>
        </p:spPr>
        <p:txBody>
          <a:bodyPr wrap="square">
            <a:spAutoFit/>
          </a:bodyPr>
          <a:lstStyle/>
          <a:p>
            <a:r>
              <a:rPr lang="en-US" b="1" dirty="0">
                <a:hlinkClick r:id="rId6"/>
              </a:rPr>
              <a:t>Instructor-xl</a:t>
            </a:r>
            <a:endParaRPr lang="en-US" b="1" dirty="0">
              <a:hlinkClick r:id="rId7"/>
            </a:endParaRPr>
          </a:p>
        </p:txBody>
      </p:sp>
    </p:spTree>
    <p:custDataLst>
      <p:tags r:id="rId1"/>
    </p:custDataLst>
    <p:extLst>
      <p:ext uri="{BB962C8B-B14F-4D97-AF65-F5344CB8AC3E}">
        <p14:creationId xmlns:p14="http://schemas.microsoft.com/office/powerpoint/2010/main" val="2876109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9" name="Rectangle: Rounded Corners 68">
            <a:extLst>
              <a:ext uri="{FF2B5EF4-FFF2-40B4-BE49-F238E27FC236}">
                <a16:creationId xmlns:a16="http://schemas.microsoft.com/office/drawing/2014/main" id="{96A921D5-07D3-D45F-4341-CFFFC17BC495}"/>
              </a:ext>
            </a:extLst>
          </p:cNvPr>
          <p:cNvSpPr/>
          <p:nvPr/>
        </p:nvSpPr>
        <p:spPr>
          <a:xfrm>
            <a:off x="838200" y="2630967"/>
            <a:ext cx="2493032" cy="1313817"/>
          </a:xfrm>
          <a:prstGeom prst="roundRect">
            <a:avLst/>
          </a:prstGeom>
          <a:solidFill>
            <a:srgbClr val="001A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Rectangle: Rounded Corners 69">
            <a:extLst>
              <a:ext uri="{FF2B5EF4-FFF2-40B4-BE49-F238E27FC236}">
                <a16:creationId xmlns:a16="http://schemas.microsoft.com/office/drawing/2014/main" id="{896DB562-1061-ACE5-F724-549587C47C6C}"/>
              </a:ext>
            </a:extLst>
          </p:cNvPr>
          <p:cNvSpPr/>
          <p:nvPr/>
        </p:nvSpPr>
        <p:spPr>
          <a:xfrm>
            <a:off x="838200" y="4147143"/>
            <a:ext cx="2493032" cy="1313817"/>
          </a:xfrm>
          <a:prstGeom prst="roundRect">
            <a:avLst/>
          </a:prstGeom>
          <a:solidFill>
            <a:srgbClr val="001A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7" name="Picture 26">
            <a:extLst>
              <a:ext uri="{FF2B5EF4-FFF2-40B4-BE49-F238E27FC236}">
                <a16:creationId xmlns:a16="http://schemas.microsoft.com/office/drawing/2014/main" id="{4CAD9C69-782F-B696-AAF8-AD90133D8D95}"/>
              </a:ext>
            </a:extLst>
          </p:cNvPr>
          <p:cNvPicPr>
            <a:picLocks noChangeAspect="1"/>
          </p:cNvPicPr>
          <p:nvPr/>
        </p:nvPicPr>
        <p:blipFill>
          <a:blip r:embed="rId4"/>
          <a:stretch>
            <a:fillRect/>
          </a:stretch>
        </p:blipFill>
        <p:spPr>
          <a:xfrm>
            <a:off x="8860770" y="2836503"/>
            <a:ext cx="2373138" cy="2311202"/>
          </a:xfrm>
          <a:prstGeom prst="rect">
            <a:avLst/>
          </a:prstGeom>
        </p:spPr>
      </p:pic>
      <p:sp>
        <p:nvSpPr>
          <p:cNvPr id="23" name="Title 1">
            <a:extLst>
              <a:ext uri="{FF2B5EF4-FFF2-40B4-BE49-F238E27FC236}">
                <a16:creationId xmlns:a16="http://schemas.microsoft.com/office/drawing/2014/main" id="{410B29BA-690C-1659-2309-46BE647DCC1F}"/>
              </a:ext>
            </a:extLst>
          </p:cNvPr>
          <p:cNvSpPr>
            <a:spLocks noGrp="1"/>
          </p:cNvSpPr>
          <p:nvPr>
            <p:ph type="title"/>
          </p:nvPr>
        </p:nvSpPr>
        <p:spPr>
          <a:xfrm>
            <a:off x="838200" y="365125"/>
            <a:ext cx="10515600" cy="1325563"/>
          </a:xfrm>
        </p:spPr>
        <p:txBody>
          <a:bodyPr/>
          <a:lstStyle/>
          <a:p>
            <a:pPr algn="ctr"/>
            <a:r>
              <a:rPr lang="en-US" b="1">
                <a:solidFill>
                  <a:srgbClr val="001A5E"/>
                </a:solidFill>
                <a:latin typeface="Google Sans" panose="020B0503030502040204" pitchFamily="34" charset="0"/>
              </a:rPr>
              <a:t>Semantic Search</a:t>
            </a:r>
            <a:endParaRPr lang="en-DE" b="1">
              <a:solidFill>
                <a:srgbClr val="001A5E"/>
              </a:solidFill>
              <a:latin typeface="Google Sans" panose="020B0503030502040204" pitchFamily="34" charset="0"/>
            </a:endParaRPr>
          </a:p>
        </p:txBody>
      </p:sp>
      <p:pic>
        <p:nvPicPr>
          <p:cNvPr id="36" name="Picture 35">
            <a:extLst>
              <a:ext uri="{FF2B5EF4-FFF2-40B4-BE49-F238E27FC236}">
                <a16:creationId xmlns:a16="http://schemas.microsoft.com/office/drawing/2014/main" id="{5CABB5CC-01B5-2487-0B27-938C75B34FA7}"/>
              </a:ext>
            </a:extLst>
          </p:cNvPr>
          <p:cNvPicPr>
            <a:picLocks noChangeAspect="1"/>
          </p:cNvPicPr>
          <p:nvPr/>
        </p:nvPicPr>
        <p:blipFill>
          <a:blip r:embed="rId5"/>
          <a:stretch>
            <a:fillRect/>
          </a:stretch>
        </p:blipFill>
        <p:spPr>
          <a:xfrm>
            <a:off x="4571244" y="2944037"/>
            <a:ext cx="3049512" cy="2083834"/>
          </a:xfrm>
          <a:prstGeom prst="rect">
            <a:avLst/>
          </a:prstGeom>
        </p:spPr>
      </p:pic>
      <p:sp>
        <p:nvSpPr>
          <p:cNvPr id="45" name="Rectangle: Rounded Corners 44">
            <a:extLst>
              <a:ext uri="{FF2B5EF4-FFF2-40B4-BE49-F238E27FC236}">
                <a16:creationId xmlns:a16="http://schemas.microsoft.com/office/drawing/2014/main" id="{A8066C60-3DC9-6ED5-DBB0-3BAE985B7DF4}"/>
              </a:ext>
            </a:extLst>
          </p:cNvPr>
          <p:cNvSpPr/>
          <p:nvPr/>
        </p:nvSpPr>
        <p:spPr>
          <a:xfrm rot="16956485">
            <a:off x="8751852" y="4259181"/>
            <a:ext cx="1184397" cy="14966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Rectangle: Rounded Corners 45">
            <a:extLst>
              <a:ext uri="{FF2B5EF4-FFF2-40B4-BE49-F238E27FC236}">
                <a16:creationId xmlns:a16="http://schemas.microsoft.com/office/drawing/2014/main" id="{CCAF4FEB-A1B5-3EE3-998F-65888B90A8EA}"/>
              </a:ext>
            </a:extLst>
          </p:cNvPr>
          <p:cNvSpPr/>
          <p:nvPr/>
        </p:nvSpPr>
        <p:spPr>
          <a:xfrm rot="16956485">
            <a:off x="8644870" y="4154778"/>
            <a:ext cx="1398362" cy="14966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Rectangle: Rounded Corners 46">
            <a:extLst>
              <a:ext uri="{FF2B5EF4-FFF2-40B4-BE49-F238E27FC236}">
                <a16:creationId xmlns:a16="http://schemas.microsoft.com/office/drawing/2014/main" id="{C7BEA2FA-5C57-A6C0-4CE7-03E344AE41D8}"/>
              </a:ext>
            </a:extLst>
          </p:cNvPr>
          <p:cNvSpPr/>
          <p:nvPr/>
        </p:nvSpPr>
        <p:spPr>
          <a:xfrm rot="16956485">
            <a:off x="8702846" y="4264496"/>
            <a:ext cx="1184397" cy="14966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Rectangle: Rounded Corners 52">
            <a:extLst>
              <a:ext uri="{FF2B5EF4-FFF2-40B4-BE49-F238E27FC236}">
                <a16:creationId xmlns:a16="http://schemas.microsoft.com/office/drawing/2014/main" id="{6DC37DBF-8AE0-4E7B-C312-DADD223CADF7}"/>
              </a:ext>
            </a:extLst>
          </p:cNvPr>
          <p:cNvSpPr/>
          <p:nvPr/>
        </p:nvSpPr>
        <p:spPr>
          <a:xfrm rot="19923572">
            <a:off x="9167676" y="4633425"/>
            <a:ext cx="695729"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Rectangle: Rounded Corners 53">
            <a:extLst>
              <a:ext uri="{FF2B5EF4-FFF2-40B4-BE49-F238E27FC236}">
                <a16:creationId xmlns:a16="http://schemas.microsoft.com/office/drawing/2014/main" id="{C54FA25B-65AC-555C-080F-E259A79D4AE4}"/>
              </a:ext>
            </a:extLst>
          </p:cNvPr>
          <p:cNvSpPr/>
          <p:nvPr/>
        </p:nvSpPr>
        <p:spPr>
          <a:xfrm rot="19923572">
            <a:off x="9139868" y="4679850"/>
            <a:ext cx="592198"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Rectangle: Rounded Corners 54">
            <a:extLst>
              <a:ext uri="{FF2B5EF4-FFF2-40B4-BE49-F238E27FC236}">
                <a16:creationId xmlns:a16="http://schemas.microsoft.com/office/drawing/2014/main" id="{8B0D6866-E4D7-6BDB-E2B1-2B71AE179C97}"/>
              </a:ext>
            </a:extLst>
          </p:cNvPr>
          <p:cNvSpPr/>
          <p:nvPr/>
        </p:nvSpPr>
        <p:spPr>
          <a:xfrm rot="19923572">
            <a:off x="9140102" y="4551482"/>
            <a:ext cx="920738"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6" name="Rectangle: Rounded Corners 55">
            <a:extLst>
              <a:ext uri="{FF2B5EF4-FFF2-40B4-BE49-F238E27FC236}">
                <a16:creationId xmlns:a16="http://schemas.microsoft.com/office/drawing/2014/main" id="{FD43D652-0420-5C5D-909C-4FEDD8735507}"/>
              </a:ext>
            </a:extLst>
          </p:cNvPr>
          <p:cNvSpPr/>
          <p:nvPr/>
        </p:nvSpPr>
        <p:spPr>
          <a:xfrm rot="19923572">
            <a:off x="9051457" y="4408532"/>
            <a:ext cx="1507415"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Rectangle: Rounded Corners 56">
            <a:extLst>
              <a:ext uri="{FF2B5EF4-FFF2-40B4-BE49-F238E27FC236}">
                <a16:creationId xmlns:a16="http://schemas.microsoft.com/office/drawing/2014/main" id="{B77CB498-B36D-C30A-D4E1-D52128E3440F}"/>
              </a:ext>
            </a:extLst>
          </p:cNvPr>
          <p:cNvSpPr/>
          <p:nvPr/>
        </p:nvSpPr>
        <p:spPr>
          <a:xfrm rot="19923572">
            <a:off x="9142303" y="4659215"/>
            <a:ext cx="592198"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8" name="Rectangle: Rounded Corners 57">
            <a:extLst>
              <a:ext uri="{FF2B5EF4-FFF2-40B4-BE49-F238E27FC236}">
                <a16:creationId xmlns:a16="http://schemas.microsoft.com/office/drawing/2014/main" id="{CA0DAB14-A81A-F030-03F0-CAB0181FDF4F}"/>
              </a:ext>
            </a:extLst>
          </p:cNvPr>
          <p:cNvSpPr/>
          <p:nvPr/>
        </p:nvSpPr>
        <p:spPr>
          <a:xfrm rot="20791293">
            <a:off x="9173475" y="4698082"/>
            <a:ext cx="920738" cy="1496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9" name="Rectangle: Rounded Corners 58">
            <a:extLst>
              <a:ext uri="{FF2B5EF4-FFF2-40B4-BE49-F238E27FC236}">
                <a16:creationId xmlns:a16="http://schemas.microsoft.com/office/drawing/2014/main" id="{B87C77B3-B5E6-C07E-0F01-93D71649C1E1}"/>
              </a:ext>
            </a:extLst>
          </p:cNvPr>
          <p:cNvSpPr/>
          <p:nvPr/>
        </p:nvSpPr>
        <p:spPr>
          <a:xfrm rot="20791293">
            <a:off x="9136720" y="4629710"/>
            <a:ext cx="1507415" cy="1496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0" name="Rectangle: Rounded Corners 59">
            <a:extLst>
              <a:ext uri="{FF2B5EF4-FFF2-40B4-BE49-F238E27FC236}">
                <a16:creationId xmlns:a16="http://schemas.microsoft.com/office/drawing/2014/main" id="{2CC1E1DE-14B2-E349-DDF8-60BDDBA8716D}"/>
              </a:ext>
            </a:extLst>
          </p:cNvPr>
          <p:cNvSpPr/>
          <p:nvPr/>
        </p:nvSpPr>
        <p:spPr>
          <a:xfrm rot="20791293">
            <a:off x="9191247" y="4610939"/>
            <a:ext cx="1398362" cy="1496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1" name="Rectangle: Rounded Corners 60">
            <a:extLst>
              <a:ext uri="{FF2B5EF4-FFF2-40B4-BE49-F238E27FC236}">
                <a16:creationId xmlns:a16="http://schemas.microsoft.com/office/drawing/2014/main" id="{F92EAF1A-1258-1C6A-AFE5-8548F4EE92F7}"/>
              </a:ext>
            </a:extLst>
          </p:cNvPr>
          <p:cNvSpPr/>
          <p:nvPr/>
        </p:nvSpPr>
        <p:spPr>
          <a:xfrm rot="20791293">
            <a:off x="9200922" y="4712725"/>
            <a:ext cx="695729" cy="1496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Rectangle: Rounded Corners 17">
            <a:extLst>
              <a:ext uri="{FF2B5EF4-FFF2-40B4-BE49-F238E27FC236}">
                <a16:creationId xmlns:a16="http://schemas.microsoft.com/office/drawing/2014/main" id="{1151D172-17D7-85BF-68BC-CAEEC496AB32}"/>
              </a:ext>
            </a:extLst>
          </p:cNvPr>
          <p:cNvSpPr/>
          <p:nvPr/>
        </p:nvSpPr>
        <p:spPr>
          <a:xfrm>
            <a:off x="991427" y="2897102"/>
            <a:ext cx="1184397" cy="14966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Rectangle: Rounded Corners 18">
            <a:extLst>
              <a:ext uri="{FF2B5EF4-FFF2-40B4-BE49-F238E27FC236}">
                <a16:creationId xmlns:a16="http://schemas.microsoft.com/office/drawing/2014/main" id="{A6C3E4E5-5174-79C2-614C-832589B92367}"/>
              </a:ext>
            </a:extLst>
          </p:cNvPr>
          <p:cNvSpPr/>
          <p:nvPr/>
        </p:nvSpPr>
        <p:spPr>
          <a:xfrm>
            <a:off x="1761699" y="3484705"/>
            <a:ext cx="1398362" cy="14966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Rectangle: Rounded Corners 19">
            <a:extLst>
              <a:ext uri="{FF2B5EF4-FFF2-40B4-BE49-F238E27FC236}">
                <a16:creationId xmlns:a16="http://schemas.microsoft.com/office/drawing/2014/main" id="{D394A44B-09C7-E758-233C-0F1189501926}"/>
              </a:ext>
            </a:extLst>
          </p:cNvPr>
          <p:cNvSpPr/>
          <p:nvPr/>
        </p:nvSpPr>
        <p:spPr>
          <a:xfrm>
            <a:off x="2239323" y="2897102"/>
            <a:ext cx="920738" cy="1496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Rounded Corners 20">
            <a:extLst>
              <a:ext uri="{FF2B5EF4-FFF2-40B4-BE49-F238E27FC236}">
                <a16:creationId xmlns:a16="http://schemas.microsoft.com/office/drawing/2014/main" id="{13EE5A58-2C62-D39B-A78C-DE21F7DD47F4}"/>
              </a:ext>
            </a:extLst>
          </p:cNvPr>
          <p:cNvSpPr/>
          <p:nvPr/>
        </p:nvSpPr>
        <p:spPr>
          <a:xfrm>
            <a:off x="991427" y="3174296"/>
            <a:ext cx="1507415" cy="1496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Rectangle: Rounded Corners 21">
            <a:extLst>
              <a:ext uri="{FF2B5EF4-FFF2-40B4-BE49-F238E27FC236}">
                <a16:creationId xmlns:a16="http://schemas.microsoft.com/office/drawing/2014/main" id="{30A70234-85EF-D5E2-79A4-88D379C299A8}"/>
              </a:ext>
            </a:extLst>
          </p:cNvPr>
          <p:cNvSpPr/>
          <p:nvPr/>
        </p:nvSpPr>
        <p:spPr>
          <a:xfrm>
            <a:off x="991427" y="3484705"/>
            <a:ext cx="695729"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Rounded Corners 23">
            <a:extLst>
              <a:ext uri="{FF2B5EF4-FFF2-40B4-BE49-F238E27FC236}">
                <a16:creationId xmlns:a16="http://schemas.microsoft.com/office/drawing/2014/main" id="{D59C4F2A-FB64-43E5-BC03-85BA67B34B15}"/>
              </a:ext>
            </a:extLst>
          </p:cNvPr>
          <p:cNvSpPr/>
          <p:nvPr/>
        </p:nvSpPr>
        <p:spPr>
          <a:xfrm>
            <a:off x="2567862" y="3175203"/>
            <a:ext cx="592198"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Rectangle: Rounded Corners 24">
            <a:extLst>
              <a:ext uri="{FF2B5EF4-FFF2-40B4-BE49-F238E27FC236}">
                <a16:creationId xmlns:a16="http://schemas.microsoft.com/office/drawing/2014/main" id="{AC2124AD-B624-5BC5-DA09-9506543A06CF}"/>
              </a:ext>
            </a:extLst>
          </p:cNvPr>
          <p:cNvSpPr/>
          <p:nvPr/>
        </p:nvSpPr>
        <p:spPr>
          <a:xfrm>
            <a:off x="989356" y="4410434"/>
            <a:ext cx="1184397" cy="14966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Rounded Corners 25">
            <a:extLst>
              <a:ext uri="{FF2B5EF4-FFF2-40B4-BE49-F238E27FC236}">
                <a16:creationId xmlns:a16="http://schemas.microsoft.com/office/drawing/2014/main" id="{40566BFC-7EA9-B7DE-B565-CC5EA96F700A}"/>
              </a:ext>
            </a:extLst>
          </p:cNvPr>
          <p:cNvSpPr/>
          <p:nvPr/>
        </p:nvSpPr>
        <p:spPr>
          <a:xfrm>
            <a:off x="1759628" y="4998036"/>
            <a:ext cx="1398362" cy="1496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ectangle: Rounded Corners 27">
            <a:extLst>
              <a:ext uri="{FF2B5EF4-FFF2-40B4-BE49-F238E27FC236}">
                <a16:creationId xmlns:a16="http://schemas.microsoft.com/office/drawing/2014/main" id="{DAB69A84-CEEF-3284-0E70-8227F6C5501F}"/>
              </a:ext>
            </a:extLst>
          </p:cNvPr>
          <p:cNvSpPr/>
          <p:nvPr/>
        </p:nvSpPr>
        <p:spPr>
          <a:xfrm>
            <a:off x="2237253" y="4410434"/>
            <a:ext cx="920738"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9" name="Rectangle: Rounded Corners 28">
            <a:extLst>
              <a:ext uri="{FF2B5EF4-FFF2-40B4-BE49-F238E27FC236}">
                <a16:creationId xmlns:a16="http://schemas.microsoft.com/office/drawing/2014/main" id="{DB44F468-7D26-6624-1844-DCE8B15A2C20}"/>
              </a:ext>
            </a:extLst>
          </p:cNvPr>
          <p:cNvSpPr/>
          <p:nvPr/>
        </p:nvSpPr>
        <p:spPr>
          <a:xfrm>
            <a:off x="989356" y="4687627"/>
            <a:ext cx="1507415"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Rectangle: Rounded Corners 29">
            <a:extLst>
              <a:ext uri="{FF2B5EF4-FFF2-40B4-BE49-F238E27FC236}">
                <a16:creationId xmlns:a16="http://schemas.microsoft.com/office/drawing/2014/main" id="{FFF9E34F-FDF3-5232-FE06-44031990738E}"/>
              </a:ext>
            </a:extLst>
          </p:cNvPr>
          <p:cNvSpPr/>
          <p:nvPr/>
        </p:nvSpPr>
        <p:spPr>
          <a:xfrm>
            <a:off x="989357" y="4998036"/>
            <a:ext cx="695729" cy="1496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Rounded Corners 33">
            <a:extLst>
              <a:ext uri="{FF2B5EF4-FFF2-40B4-BE49-F238E27FC236}">
                <a16:creationId xmlns:a16="http://schemas.microsoft.com/office/drawing/2014/main" id="{07415E5F-8926-65F1-3773-551D59F9D069}"/>
              </a:ext>
            </a:extLst>
          </p:cNvPr>
          <p:cNvSpPr/>
          <p:nvPr/>
        </p:nvSpPr>
        <p:spPr>
          <a:xfrm>
            <a:off x="2565791" y="4688535"/>
            <a:ext cx="592198"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Rounded Corners 47">
            <a:extLst>
              <a:ext uri="{FF2B5EF4-FFF2-40B4-BE49-F238E27FC236}">
                <a16:creationId xmlns:a16="http://schemas.microsoft.com/office/drawing/2014/main" id="{4DB7E691-8078-69F3-B14E-74BEA89C26E8}"/>
              </a:ext>
            </a:extLst>
          </p:cNvPr>
          <p:cNvSpPr/>
          <p:nvPr/>
        </p:nvSpPr>
        <p:spPr>
          <a:xfrm>
            <a:off x="989355" y="2897101"/>
            <a:ext cx="1184397" cy="14966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Rectangle: Rounded Corners 48">
            <a:extLst>
              <a:ext uri="{FF2B5EF4-FFF2-40B4-BE49-F238E27FC236}">
                <a16:creationId xmlns:a16="http://schemas.microsoft.com/office/drawing/2014/main" id="{4E5F1DDD-45CC-C51F-964D-CA2F1059957C}"/>
              </a:ext>
            </a:extLst>
          </p:cNvPr>
          <p:cNvSpPr/>
          <p:nvPr/>
        </p:nvSpPr>
        <p:spPr>
          <a:xfrm>
            <a:off x="1759627" y="3484704"/>
            <a:ext cx="1398362" cy="14966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Rounded Corners 49">
            <a:extLst>
              <a:ext uri="{FF2B5EF4-FFF2-40B4-BE49-F238E27FC236}">
                <a16:creationId xmlns:a16="http://schemas.microsoft.com/office/drawing/2014/main" id="{A82C2C02-4AEB-395B-8D7A-BD7C0B5C532A}"/>
              </a:ext>
            </a:extLst>
          </p:cNvPr>
          <p:cNvSpPr/>
          <p:nvPr/>
        </p:nvSpPr>
        <p:spPr>
          <a:xfrm>
            <a:off x="2237251" y="2897101"/>
            <a:ext cx="920738" cy="1496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Rounded Corners 50">
            <a:extLst>
              <a:ext uri="{FF2B5EF4-FFF2-40B4-BE49-F238E27FC236}">
                <a16:creationId xmlns:a16="http://schemas.microsoft.com/office/drawing/2014/main" id="{6F0529AE-C7CD-60C7-A5E7-40CA669CFABB}"/>
              </a:ext>
            </a:extLst>
          </p:cNvPr>
          <p:cNvSpPr/>
          <p:nvPr/>
        </p:nvSpPr>
        <p:spPr>
          <a:xfrm>
            <a:off x="989355" y="3174295"/>
            <a:ext cx="1507415" cy="1496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Rectangle: Rounded Corners 51">
            <a:extLst>
              <a:ext uri="{FF2B5EF4-FFF2-40B4-BE49-F238E27FC236}">
                <a16:creationId xmlns:a16="http://schemas.microsoft.com/office/drawing/2014/main" id="{5421535F-3AC3-7A89-8320-0B89EAD3F5D6}"/>
              </a:ext>
            </a:extLst>
          </p:cNvPr>
          <p:cNvSpPr/>
          <p:nvPr/>
        </p:nvSpPr>
        <p:spPr>
          <a:xfrm>
            <a:off x="989355" y="3484704"/>
            <a:ext cx="695729"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Rectangle: Rounded Corners 61">
            <a:extLst>
              <a:ext uri="{FF2B5EF4-FFF2-40B4-BE49-F238E27FC236}">
                <a16:creationId xmlns:a16="http://schemas.microsoft.com/office/drawing/2014/main" id="{AACD7064-1F23-3A53-4FEA-B1D28624CAB7}"/>
              </a:ext>
            </a:extLst>
          </p:cNvPr>
          <p:cNvSpPr/>
          <p:nvPr/>
        </p:nvSpPr>
        <p:spPr>
          <a:xfrm>
            <a:off x="2565790" y="3175202"/>
            <a:ext cx="592198"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3" name="Rectangle: Rounded Corners 62">
            <a:extLst>
              <a:ext uri="{FF2B5EF4-FFF2-40B4-BE49-F238E27FC236}">
                <a16:creationId xmlns:a16="http://schemas.microsoft.com/office/drawing/2014/main" id="{F195F089-1CD3-447C-4EAE-F4B9E6FB4FCF}"/>
              </a:ext>
            </a:extLst>
          </p:cNvPr>
          <p:cNvSpPr/>
          <p:nvPr/>
        </p:nvSpPr>
        <p:spPr>
          <a:xfrm>
            <a:off x="989354" y="4418816"/>
            <a:ext cx="1184397" cy="14966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4" name="Rectangle: Rounded Corners 63">
            <a:extLst>
              <a:ext uri="{FF2B5EF4-FFF2-40B4-BE49-F238E27FC236}">
                <a16:creationId xmlns:a16="http://schemas.microsoft.com/office/drawing/2014/main" id="{1B4DC998-3986-AA35-1391-3B3BB9F9C697}"/>
              </a:ext>
            </a:extLst>
          </p:cNvPr>
          <p:cNvSpPr/>
          <p:nvPr/>
        </p:nvSpPr>
        <p:spPr>
          <a:xfrm>
            <a:off x="1759626" y="5006418"/>
            <a:ext cx="1398362" cy="1496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B7575487-5A93-6614-E1F0-42AC13EED060}"/>
              </a:ext>
            </a:extLst>
          </p:cNvPr>
          <p:cNvSpPr/>
          <p:nvPr/>
        </p:nvSpPr>
        <p:spPr>
          <a:xfrm>
            <a:off x="2237251" y="4418816"/>
            <a:ext cx="920738"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Rounded Corners 65">
            <a:extLst>
              <a:ext uri="{FF2B5EF4-FFF2-40B4-BE49-F238E27FC236}">
                <a16:creationId xmlns:a16="http://schemas.microsoft.com/office/drawing/2014/main" id="{680CF47D-EA9B-4F0F-B8DC-6A5D1F9AD592}"/>
              </a:ext>
            </a:extLst>
          </p:cNvPr>
          <p:cNvSpPr/>
          <p:nvPr/>
        </p:nvSpPr>
        <p:spPr>
          <a:xfrm>
            <a:off x="989354" y="4696009"/>
            <a:ext cx="1507415"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7" name="Rectangle: Rounded Corners 66">
            <a:extLst>
              <a:ext uri="{FF2B5EF4-FFF2-40B4-BE49-F238E27FC236}">
                <a16:creationId xmlns:a16="http://schemas.microsoft.com/office/drawing/2014/main" id="{2D2C96BA-23E1-F641-01B3-D927ABDCD927}"/>
              </a:ext>
            </a:extLst>
          </p:cNvPr>
          <p:cNvSpPr/>
          <p:nvPr/>
        </p:nvSpPr>
        <p:spPr>
          <a:xfrm>
            <a:off x="989355" y="5006418"/>
            <a:ext cx="695729" cy="1496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Rectangle: Rounded Corners 67">
            <a:extLst>
              <a:ext uri="{FF2B5EF4-FFF2-40B4-BE49-F238E27FC236}">
                <a16:creationId xmlns:a16="http://schemas.microsoft.com/office/drawing/2014/main" id="{9A4C5650-B880-9671-3FAC-52B9C816DE02}"/>
              </a:ext>
            </a:extLst>
          </p:cNvPr>
          <p:cNvSpPr/>
          <p:nvPr/>
        </p:nvSpPr>
        <p:spPr>
          <a:xfrm>
            <a:off x="2565789" y="4696917"/>
            <a:ext cx="592198"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TextBox 1">
            <a:extLst>
              <a:ext uri="{FF2B5EF4-FFF2-40B4-BE49-F238E27FC236}">
                <a16:creationId xmlns:a16="http://schemas.microsoft.com/office/drawing/2014/main" id="{1CA9CDA1-39A1-ECAB-5693-7C0F011AA55E}"/>
              </a:ext>
            </a:extLst>
          </p:cNvPr>
          <p:cNvSpPr txBox="1"/>
          <p:nvPr/>
        </p:nvSpPr>
        <p:spPr>
          <a:xfrm>
            <a:off x="5300663" y="4963039"/>
            <a:ext cx="2148643" cy="369332"/>
          </a:xfrm>
          <a:prstGeom prst="rect">
            <a:avLst/>
          </a:prstGeom>
          <a:noFill/>
        </p:spPr>
        <p:txBody>
          <a:bodyPr wrap="square">
            <a:spAutoFit/>
          </a:bodyPr>
          <a:lstStyle/>
          <a:p>
            <a:r>
              <a:rPr lang="en-US" b="1" dirty="0">
                <a:hlinkClick r:id="rId6"/>
              </a:rPr>
              <a:t>Instructor-xl</a:t>
            </a:r>
            <a:endParaRPr lang="en-US" b="1" dirty="0">
              <a:hlinkClick r:id="rId7"/>
            </a:endParaRPr>
          </a:p>
        </p:txBody>
      </p:sp>
    </p:spTree>
    <p:custDataLst>
      <p:tags r:id="rId1"/>
    </p:custDataLst>
    <p:extLst>
      <p:ext uri="{BB962C8B-B14F-4D97-AF65-F5344CB8AC3E}">
        <p14:creationId xmlns:p14="http://schemas.microsoft.com/office/powerpoint/2010/main" val="2513556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E81ADCF9-2769-3843-E4E4-7BA994534124}"/>
              </a:ext>
            </a:extLst>
          </p:cNvPr>
          <p:cNvSpPr/>
          <p:nvPr/>
        </p:nvSpPr>
        <p:spPr>
          <a:xfrm>
            <a:off x="838200" y="2630967"/>
            <a:ext cx="2493032" cy="1313817"/>
          </a:xfrm>
          <a:prstGeom prst="roundRect">
            <a:avLst/>
          </a:prstGeom>
          <a:solidFill>
            <a:srgbClr val="001A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Rectangle: Rounded Corners 18">
            <a:extLst>
              <a:ext uri="{FF2B5EF4-FFF2-40B4-BE49-F238E27FC236}">
                <a16:creationId xmlns:a16="http://schemas.microsoft.com/office/drawing/2014/main" id="{29F9306D-5A03-FAD1-26D4-A0E77D88940C}"/>
              </a:ext>
            </a:extLst>
          </p:cNvPr>
          <p:cNvSpPr/>
          <p:nvPr/>
        </p:nvSpPr>
        <p:spPr>
          <a:xfrm>
            <a:off x="838200" y="4147143"/>
            <a:ext cx="2493032" cy="1313817"/>
          </a:xfrm>
          <a:prstGeom prst="roundRect">
            <a:avLst/>
          </a:prstGeom>
          <a:solidFill>
            <a:srgbClr val="001A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Title 1">
            <a:extLst>
              <a:ext uri="{FF2B5EF4-FFF2-40B4-BE49-F238E27FC236}">
                <a16:creationId xmlns:a16="http://schemas.microsoft.com/office/drawing/2014/main" id="{410B29BA-690C-1659-2309-46BE647DCC1F}"/>
              </a:ext>
            </a:extLst>
          </p:cNvPr>
          <p:cNvSpPr>
            <a:spLocks noGrp="1"/>
          </p:cNvSpPr>
          <p:nvPr>
            <p:ph type="title"/>
          </p:nvPr>
        </p:nvSpPr>
        <p:spPr>
          <a:xfrm>
            <a:off x="838200" y="365125"/>
            <a:ext cx="10515600" cy="1325563"/>
          </a:xfrm>
        </p:spPr>
        <p:txBody>
          <a:bodyPr/>
          <a:lstStyle/>
          <a:p>
            <a:pPr algn="ctr"/>
            <a:r>
              <a:rPr lang="en-US" b="1">
                <a:solidFill>
                  <a:srgbClr val="001A5E"/>
                </a:solidFill>
                <a:latin typeface="Google Sans" panose="020B0503030502040204" pitchFamily="34" charset="0"/>
              </a:rPr>
              <a:t>Semantic Search</a:t>
            </a:r>
            <a:endParaRPr lang="en-DE" b="1">
              <a:solidFill>
                <a:srgbClr val="001A5E"/>
              </a:solidFill>
              <a:latin typeface="Google Sans" panose="020B0503030502040204" pitchFamily="34" charset="0"/>
            </a:endParaRPr>
          </a:p>
        </p:txBody>
      </p:sp>
      <p:sp>
        <p:nvSpPr>
          <p:cNvPr id="4" name="Rectangle: Rounded Corners 3">
            <a:extLst>
              <a:ext uri="{FF2B5EF4-FFF2-40B4-BE49-F238E27FC236}">
                <a16:creationId xmlns:a16="http://schemas.microsoft.com/office/drawing/2014/main" id="{C05B2A24-2A80-C5C0-29F2-3EC8023D9E07}"/>
              </a:ext>
            </a:extLst>
          </p:cNvPr>
          <p:cNvSpPr/>
          <p:nvPr/>
        </p:nvSpPr>
        <p:spPr>
          <a:xfrm>
            <a:off x="991427" y="2897102"/>
            <a:ext cx="1184397" cy="14966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Rectangle: Rounded Corners 4">
            <a:extLst>
              <a:ext uri="{FF2B5EF4-FFF2-40B4-BE49-F238E27FC236}">
                <a16:creationId xmlns:a16="http://schemas.microsoft.com/office/drawing/2014/main" id="{AA8DD0F3-DCCE-AE03-BF47-C62E3CB58702}"/>
              </a:ext>
            </a:extLst>
          </p:cNvPr>
          <p:cNvSpPr/>
          <p:nvPr/>
        </p:nvSpPr>
        <p:spPr>
          <a:xfrm>
            <a:off x="1761699" y="3484705"/>
            <a:ext cx="1398362" cy="14966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Rectangle: Rounded Corners 5">
            <a:extLst>
              <a:ext uri="{FF2B5EF4-FFF2-40B4-BE49-F238E27FC236}">
                <a16:creationId xmlns:a16="http://schemas.microsoft.com/office/drawing/2014/main" id="{F6E69ECF-D69C-0812-6034-30B013A827E1}"/>
              </a:ext>
            </a:extLst>
          </p:cNvPr>
          <p:cNvSpPr/>
          <p:nvPr/>
        </p:nvSpPr>
        <p:spPr>
          <a:xfrm>
            <a:off x="2239323" y="2897102"/>
            <a:ext cx="920738" cy="1496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E6E46B62-A5FD-0C43-F28B-47DA0F0BA189}"/>
              </a:ext>
            </a:extLst>
          </p:cNvPr>
          <p:cNvSpPr/>
          <p:nvPr/>
        </p:nvSpPr>
        <p:spPr>
          <a:xfrm>
            <a:off x="991427" y="3174296"/>
            <a:ext cx="1507415" cy="1496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Rounded Corners 7">
            <a:extLst>
              <a:ext uri="{FF2B5EF4-FFF2-40B4-BE49-F238E27FC236}">
                <a16:creationId xmlns:a16="http://schemas.microsoft.com/office/drawing/2014/main" id="{8C4C50D2-D060-16A2-0A9F-D1E116BC7706}"/>
              </a:ext>
            </a:extLst>
          </p:cNvPr>
          <p:cNvSpPr/>
          <p:nvPr/>
        </p:nvSpPr>
        <p:spPr>
          <a:xfrm>
            <a:off x="991427" y="3484705"/>
            <a:ext cx="695729"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Rectangle: Rounded Corners 8">
            <a:extLst>
              <a:ext uri="{FF2B5EF4-FFF2-40B4-BE49-F238E27FC236}">
                <a16:creationId xmlns:a16="http://schemas.microsoft.com/office/drawing/2014/main" id="{C40C7FDB-E996-273D-C089-E072824283FD}"/>
              </a:ext>
            </a:extLst>
          </p:cNvPr>
          <p:cNvSpPr/>
          <p:nvPr/>
        </p:nvSpPr>
        <p:spPr>
          <a:xfrm>
            <a:off x="2567862" y="3175203"/>
            <a:ext cx="592198"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Rectangle: Rounded Corners 9">
            <a:extLst>
              <a:ext uri="{FF2B5EF4-FFF2-40B4-BE49-F238E27FC236}">
                <a16:creationId xmlns:a16="http://schemas.microsoft.com/office/drawing/2014/main" id="{BE7530A5-1A5D-113B-C664-F57F61CB4E2C}"/>
              </a:ext>
            </a:extLst>
          </p:cNvPr>
          <p:cNvSpPr/>
          <p:nvPr/>
        </p:nvSpPr>
        <p:spPr>
          <a:xfrm>
            <a:off x="989356" y="4410434"/>
            <a:ext cx="1184397" cy="14966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Rounded Corners 10">
            <a:extLst>
              <a:ext uri="{FF2B5EF4-FFF2-40B4-BE49-F238E27FC236}">
                <a16:creationId xmlns:a16="http://schemas.microsoft.com/office/drawing/2014/main" id="{3D634FE0-30DA-45C2-6239-318AAC06AAE3}"/>
              </a:ext>
            </a:extLst>
          </p:cNvPr>
          <p:cNvSpPr/>
          <p:nvPr/>
        </p:nvSpPr>
        <p:spPr>
          <a:xfrm>
            <a:off x="1759628" y="4998036"/>
            <a:ext cx="1398362" cy="1496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Rectangle: Rounded Corners 11">
            <a:extLst>
              <a:ext uri="{FF2B5EF4-FFF2-40B4-BE49-F238E27FC236}">
                <a16:creationId xmlns:a16="http://schemas.microsoft.com/office/drawing/2014/main" id="{6CDBB851-BA9A-CD6B-5AD6-5EAAE6840A64}"/>
              </a:ext>
            </a:extLst>
          </p:cNvPr>
          <p:cNvSpPr/>
          <p:nvPr/>
        </p:nvSpPr>
        <p:spPr>
          <a:xfrm>
            <a:off x="2237253" y="4410434"/>
            <a:ext cx="920738"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Rectangle: Rounded Corners 12">
            <a:extLst>
              <a:ext uri="{FF2B5EF4-FFF2-40B4-BE49-F238E27FC236}">
                <a16:creationId xmlns:a16="http://schemas.microsoft.com/office/drawing/2014/main" id="{5CF806B6-3D79-A585-762F-704AD1167688}"/>
              </a:ext>
            </a:extLst>
          </p:cNvPr>
          <p:cNvSpPr/>
          <p:nvPr/>
        </p:nvSpPr>
        <p:spPr>
          <a:xfrm>
            <a:off x="989356" y="4687627"/>
            <a:ext cx="1507415"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Rectangle: Rounded Corners 13">
            <a:extLst>
              <a:ext uri="{FF2B5EF4-FFF2-40B4-BE49-F238E27FC236}">
                <a16:creationId xmlns:a16="http://schemas.microsoft.com/office/drawing/2014/main" id="{CA7988F4-F611-6C2B-45C5-0E13CA50A4DA}"/>
              </a:ext>
            </a:extLst>
          </p:cNvPr>
          <p:cNvSpPr/>
          <p:nvPr/>
        </p:nvSpPr>
        <p:spPr>
          <a:xfrm>
            <a:off x="989357" y="4998036"/>
            <a:ext cx="695729" cy="149669"/>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Rectangle: Rounded Corners 14">
            <a:extLst>
              <a:ext uri="{FF2B5EF4-FFF2-40B4-BE49-F238E27FC236}">
                <a16:creationId xmlns:a16="http://schemas.microsoft.com/office/drawing/2014/main" id="{6C713ED8-DC0C-C92E-1000-5CF9DF2C0B3B}"/>
              </a:ext>
            </a:extLst>
          </p:cNvPr>
          <p:cNvSpPr/>
          <p:nvPr/>
        </p:nvSpPr>
        <p:spPr>
          <a:xfrm>
            <a:off x="2565791" y="4688535"/>
            <a:ext cx="592198" cy="149669"/>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7" name="Straight Arrow Connector 16">
            <a:extLst>
              <a:ext uri="{FF2B5EF4-FFF2-40B4-BE49-F238E27FC236}">
                <a16:creationId xmlns:a16="http://schemas.microsoft.com/office/drawing/2014/main" id="{E2D3064A-DE8A-098D-EE87-75C0E9D89D82}"/>
              </a:ext>
            </a:extLst>
          </p:cNvPr>
          <p:cNvCxnSpPr>
            <a:cxnSpLocks/>
          </p:cNvCxnSpPr>
          <p:nvPr/>
        </p:nvCxnSpPr>
        <p:spPr>
          <a:xfrm flipV="1">
            <a:off x="9118188" y="3091322"/>
            <a:ext cx="502023" cy="178926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9586882-76A8-1A71-3791-4C626A7406B4}"/>
              </a:ext>
            </a:extLst>
          </p:cNvPr>
          <p:cNvCxnSpPr>
            <a:cxnSpLocks/>
          </p:cNvCxnSpPr>
          <p:nvPr/>
        </p:nvCxnSpPr>
        <p:spPr>
          <a:xfrm flipV="1">
            <a:off x="9118188" y="4460186"/>
            <a:ext cx="1422296" cy="42039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390FBE4-B44F-0053-AE65-A81D7D1F18A7}"/>
              </a:ext>
            </a:extLst>
          </p:cNvPr>
          <p:cNvCxnSpPr>
            <a:cxnSpLocks/>
          </p:cNvCxnSpPr>
          <p:nvPr/>
        </p:nvCxnSpPr>
        <p:spPr>
          <a:xfrm flipV="1">
            <a:off x="9118188" y="4739956"/>
            <a:ext cx="1988011" cy="14062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5CABB5CC-01B5-2487-0B27-938C75B34FA7}"/>
              </a:ext>
            </a:extLst>
          </p:cNvPr>
          <p:cNvPicPr>
            <a:picLocks noChangeAspect="1"/>
          </p:cNvPicPr>
          <p:nvPr/>
        </p:nvPicPr>
        <p:blipFill>
          <a:blip r:embed="rId4"/>
          <a:stretch>
            <a:fillRect/>
          </a:stretch>
        </p:blipFill>
        <p:spPr>
          <a:xfrm>
            <a:off x="4571244" y="2944037"/>
            <a:ext cx="3049512" cy="2083834"/>
          </a:xfrm>
          <a:prstGeom prst="rect">
            <a:avLst/>
          </a:prstGeom>
        </p:spPr>
      </p:pic>
      <p:pic>
        <p:nvPicPr>
          <p:cNvPr id="27" name="Picture 26">
            <a:extLst>
              <a:ext uri="{FF2B5EF4-FFF2-40B4-BE49-F238E27FC236}">
                <a16:creationId xmlns:a16="http://schemas.microsoft.com/office/drawing/2014/main" id="{4CAD9C69-782F-B696-AAF8-AD90133D8D95}"/>
              </a:ext>
            </a:extLst>
          </p:cNvPr>
          <p:cNvPicPr>
            <a:picLocks noChangeAspect="1"/>
          </p:cNvPicPr>
          <p:nvPr/>
        </p:nvPicPr>
        <p:blipFill>
          <a:blip r:embed="rId5"/>
          <a:stretch>
            <a:fillRect/>
          </a:stretch>
        </p:blipFill>
        <p:spPr>
          <a:xfrm>
            <a:off x="8860770" y="2836503"/>
            <a:ext cx="2373138" cy="2311202"/>
          </a:xfrm>
          <a:prstGeom prst="rect">
            <a:avLst/>
          </a:prstGeom>
        </p:spPr>
      </p:pic>
      <p:sp>
        <p:nvSpPr>
          <p:cNvPr id="3" name="TextBox 2">
            <a:extLst>
              <a:ext uri="{FF2B5EF4-FFF2-40B4-BE49-F238E27FC236}">
                <a16:creationId xmlns:a16="http://schemas.microsoft.com/office/drawing/2014/main" id="{CD588A06-ED60-3A4A-8EAD-D7CEE7B06A7D}"/>
              </a:ext>
            </a:extLst>
          </p:cNvPr>
          <p:cNvSpPr txBox="1"/>
          <p:nvPr/>
        </p:nvSpPr>
        <p:spPr>
          <a:xfrm>
            <a:off x="5300663" y="4963039"/>
            <a:ext cx="2148643" cy="369332"/>
          </a:xfrm>
          <a:prstGeom prst="rect">
            <a:avLst/>
          </a:prstGeom>
          <a:noFill/>
        </p:spPr>
        <p:txBody>
          <a:bodyPr wrap="square">
            <a:spAutoFit/>
          </a:bodyPr>
          <a:lstStyle/>
          <a:p>
            <a:r>
              <a:rPr lang="en-US" b="1" dirty="0">
                <a:hlinkClick r:id="rId6"/>
              </a:rPr>
              <a:t>Instructor-xl</a:t>
            </a:r>
            <a:endParaRPr lang="en-US" b="1" dirty="0">
              <a:hlinkClick r:id="rId7"/>
            </a:endParaRPr>
          </a:p>
        </p:txBody>
      </p:sp>
    </p:spTree>
    <p:custDataLst>
      <p:tags r:id="rId1"/>
    </p:custDataLst>
    <p:extLst>
      <p:ext uri="{BB962C8B-B14F-4D97-AF65-F5344CB8AC3E}">
        <p14:creationId xmlns:p14="http://schemas.microsoft.com/office/powerpoint/2010/main" val="2685852355"/>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410B29BA-690C-1659-2309-46BE647DCC1F}"/>
              </a:ext>
            </a:extLst>
          </p:cNvPr>
          <p:cNvSpPr>
            <a:spLocks noGrp="1"/>
          </p:cNvSpPr>
          <p:nvPr>
            <p:ph type="title"/>
          </p:nvPr>
        </p:nvSpPr>
        <p:spPr>
          <a:xfrm>
            <a:off x="838200" y="365125"/>
            <a:ext cx="10515600" cy="1325563"/>
          </a:xfrm>
        </p:spPr>
        <p:txBody>
          <a:bodyPr/>
          <a:lstStyle/>
          <a:p>
            <a:pPr algn="ctr"/>
            <a:r>
              <a:rPr lang="en-US" b="1" dirty="0">
                <a:solidFill>
                  <a:srgbClr val="001A5E"/>
                </a:solidFill>
                <a:latin typeface="Google Sans" panose="020B0503030502040204" pitchFamily="34" charset="0"/>
              </a:rPr>
              <a:t>LLM / Prompt Engineering</a:t>
            </a:r>
            <a:endParaRPr lang="en-DE" b="1" dirty="0">
              <a:solidFill>
                <a:srgbClr val="001A5E"/>
              </a:solidFill>
              <a:latin typeface="Google Sans" panose="020B0503030502040204" pitchFamily="34" charset="0"/>
            </a:endParaRPr>
          </a:p>
        </p:txBody>
      </p:sp>
      <p:pic>
        <p:nvPicPr>
          <p:cNvPr id="2" name="Picture 35">
            <a:extLst>
              <a:ext uri="{FF2B5EF4-FFF2-40B4-BE49-F238E27FC236}">
                <a16:creationId xmlns:a16="http://schemas.microsoft.com/office/drawing/2014/main" id="{727A103B-394C-A5FC-898C-0F4FEB470782}"/>
              </a:ext>
            </a:extLst>
          </p:cNvPr>
          <p:cNvPicPr>
            <a:picLocks noChangeAspect="1"/>
          </p:cNvPicPr>
          <p:nvPr/>
        </p:nvPicPr>
        <p:blipFill>
          <a:blip r:embed="rId4"/>
          <a:stretch>
            <a:fillRect/>
          </a:stretch>
        </p:blipFill>
        <p:spPr>
          <a:xfrm>
            <a:off x="8480584" y="3008875"/>
            <a:ext cx="3049512" cy="2083834"/>
          </a:xfrm>
          <a:prstGeom prst="rect">
            <a:avLst/>
          </a:prstGeom>
        </p:spPr>
      </p:pic>
      <p:sp>
        <p:nvSpPr>
          <p:cNvPr id="4" name="Rechteck: abgerundete Ecken 3">
            <a:extLst>
              <a:ext uri="{FF2B5EF4-FFF2-40B4-BE49-F238E27FC236}">
                <a16:creationId xmlns:a16="http://schemas.microsoft.com/office/drawing/2014/main" id="{A26D6321-33A1-8519-AA55-416C7CF269C2}"/>
              </a:ext>
            </a:extLst>
          </p:cNvPr>
          <p:cNvSpPr/>
          <p:nvPr/>
        </p:nvSpPr>
        <p:spPr>
          <a:xfrm>
            <a:off x="1163714" y="2409010"/>
            <a:ext cx="2868790" cy="325107"/>
          </a:xfrm>
          <a:prstGeom prst="roundRect">
            <a:avLst/>
          </a:prstGeom>
          <a:solidFill>
            <a:schemeClr val="accent1">
              <a:lumMod val="40000"/>
              <a:lumOff val="60000"/>
            </a:schemeClr>
          </a:solidFill>
          <a:ln>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rgbClr val="001A5E"/>
                </a:solidFill>
              </a:rPr>
              <a:t>TASK DESCRIPTION</a:t>
            </a:r>
          </a:p>
        </p:txBody>
      </p:sp>
      <p:sp>
        <p:nvSpPr>
          <p:cNvPr id="5" name="Rechteck: abgerundete Ecken 4">
            <a:extLst>
              <a:ext uri="{FF2B5EF4-FFF2-40B4-BE49-F238E27FC236}">
                <a16:creationId xmlns:a16="http://schemas.microsoft.com/office/drawing/2014/main" id="{7BC7BCB5-F684-581D-6F49-07255C2584A0}"/>
              </a:ext>
            </a:extLst>
          </p:cNvPr>
          <p:cNvSpPr/>
          <p:nvPr/>
        </p:nvSpPr>
        <p:spPr>
          <a:xfrm>
            <a:off x="1163714" y="2857565"/>
            <a:ext cx="2868790" cy="325107"/>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CONTEXT</a:t>
            </a:r>
          </a:p>
        </p:txBody>
      </p:sp>
      <p:sp>
        <p:nvSpPr>
          <p:cNvPr id="6" name="Rechteck: abgerundete Ecken 5">
            <a:extLst>
              <a:ext uri="{FF2B5EF4-FFF2-40B4-BE49-F238E27FC236}">
                <a16:creationId xmlns:a16="http://schemas.microsoft.com/office/drawing/2014/main" id="{11125D59-5E2C-1B5B-0D9C-F450869408BE}"/>
              </a:ext>
            </a:extLst>
          </p:cNvPr>
          <p:cNvSpPr/>
          <p:nvPr/>
        </p:nvSpPr>
        <p:spPr>
          <a:xfrm>
            <a:off x="1163714" y="3306120"/>
            <a:ext cx="2868790" cy="3251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CURRENT INPUT</a:t>
            </a:r>
          </a:p>
        </p:txBody>
      </p:sp>
      <p:sp>
        <p:nvSpPr>
          <p:cNvPr id="7" name="Rechteck: abgerundete Ecken 6">
            <a:extLst>
              <a:ext uri="{FF2B5EF4-FFF2-40B4-BE49-F238E27FC236}">
                <a16:creationId xmlns:a16="http://schemas.microsoft.com/office/drawing/2014/main" id="{AE89A7B5-EA9E-7709-020A-6DCDB01EBB9C}"/>
              </a:ext>
            </a:extLst>
          </p:cNvPr>
          <p:cNvSpPr/>
          <p:nvPr/>
        </p:nvSpPr>
        <p:spPr>
          <a:xfrm>
            <a:off x="804671" y="2158045"/>
            <a:ext cx="3712464" cy="170166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 name="Gerade Verbindung mit Pfeil 8">
            <a:extLst>
              <a:ext uri="{FF2B5EF4-FFF2-40B4-BE49-F238E27FC236}">
                <a16:creationId xmlns:a16="http://schemas.microsoft.com/office/drawing/2014/main" id="{A2D01E1F-C705-8DC1-1381-281417529DF3}"/>
              </a:ext>
            </a:extLst>
          </p:cNvPr>
          <p:cNvCxnSpPr>
            <a:cxnSpLocks/>
          </p:cNvCxnSpPr>
          <p:nvPr/>
        </p:nvCxnSpPr>
        <p:spPr>
          <a:xfrm>
            <a:off x="4754880" y="3008875"/>
            <a:ext cx="3725704" cy="6678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Rechteck: abgerundete Ecken 9">
            <a:extLst>
              <a:ext uri="{FF2B5EF4-FFF2-40B4-BE49-F238E27FC236}">
                <a16:creationId xmlns:a16="http://schemas.microsoft.com/office/drawing/2014/main" id="{58E3D27B-DEC7-2181-B615-86CBD1ACA697}"/>
              </a:ext>
            </a:extLst>
          </p:cNvPr>
          <p:cNvSpPr/>
          <p:nvPr/>
        </p:nvSpPr>
        <p:spPr>
          <a:xfrm>
            <a:off x="865321" y="5012363"/>
            <a:ext cx="3591165" cy="12070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RESPONSE</a:t>
            </a:r>
          </a:p>
        </p:txBody>
      </p:sp>
      <p:cxnSp>
        <p:nvCxnSpPr>
          <p:cNvPr id="12" name="Gerade Verbindung mit Pfeil 11">
            <a:extLst>
              <a:ext uri="{FF2B5EF4-FFF2-40B4-BE49-F238E27FC236}">
                <a16:creationId xmlns:a16="http://schemas.microsoft.com/office/drawing/2014/main" id="{CCF761DC-90D5-3ADC-320E-4CF147FC067E}"/>
              </a:ext>
            </a:extLst>
          </p:cNvPr>
          <p:cNvCxnSpPr>
            <a:cxnSpLocks/>
          </p:cNvCxnSpPr>
          <p:nvPr/>
        </p:nvCxnSpPr>
        <p:spPr>
          <a:xfrm flipH="1">
            <a:off x="4754880" y="4424821"/>
            <a:ext cx="3786353" cy="12078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D814932E-8F30-1379-3CBA-A2339A5EEAD7}"/>
              </a:ext>
            </a:extLst>
          </p:cNvPr>
          <p:cNvCxnSpPr>
            <a:cxnSpLocks/>
            <a:stCxn id="4" idx="3"/>
          </p:cNvCxnSpPr>
          <p:nvPr/>
        </p:nvCxnSpPr>
        <p:spPr>
          <a:xfrm flipV="1">
            <a:off x="4032504" y="2201510"/>
            <a:ext cx="1344168" cy="370054"/>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3E0E485C-2617-DF36-7364-F4451501E441}"/>
              </a:ext>
            </a:extLst>
          </p:cNvPr>
          <p:cNvSpPr txBox="1"/>
          <p:nvPr/>
        </p:nvSpPr>
        <p:spPr>
          <a:xfrm>
            <a:off x="9145261" y="4623606"/>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dirty="0"/>
          </a:p>
          <a:p>
            <a:r>
              <a:rPr lang="en-US" b="1" dirty="0">
                <a:hlinkClick r:id="rId5"/>
              </a:rPr>
              <a:t>WizardLM-13B</a:t>
            </a:r>
          </a:p>
          <a:p>
            <a:endParaRPr lang="en-US" b="1" dirty="0"/>
          </a:p>
        </p:txBody>
      </p:sp>
      <p:sp>
        <p:nvSpPr>
          <p:cNvPr id="21" name="Rectangle 5">
            <a:extLst>
              <a:ext uri="{FF2B5EF4-FFF2-40B4-BE49-F238E27FC236}">
                <a16:creationId xmlns:a16="http://schemas.microsoft.com/office/drawing/2014/main" id="{3D4DCBEF-C494-0258-21A0-9EC973B837E9}"/>
              </a:ext>
            </a:extLst>
          </p:cNvPr>
          <p:cNvSpPr>
            <a:spLocks noChangeArrowheads="1"/>
          </p:cNvSpPr>
          <p:nvPr/>
        </p:nvSpPr>
        <p:spPr bwMode="auto">
          <a:xfrm>
            <a:off x="5376672" y="1408904"/>
            <a:ext cx="5779008" cy="1498283"/>
          </a:xfrm>
          <a:prstGeom prst="roundRect">
            <a:avLst/>
          </a:prstGeom>
          <a:solidFill>
            <a:schemeClr val="tx1">
              <a:lumMod val="95000"/>
              <a:lumOff val="5000"/>
            </a:schemeClr>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de-DE" altLang="de-DE" sz="1000" dirty="0">
              <a:solidFill>
                <a:srgbClr val="92D050"/>
              </a:solidFill>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2000" dirty="0">
                <a:solidFill>
                  <a:srgbClr val="92D050"/>
                </a:solidFill>
                <a:latin typeface="+mj-lt"/>
              </a:rPr>
              <a:t>Y</a:t>
            </a:r>
            <a:r>
              <a:rPr kumimoji="0" lang="de-DE" altLang="de-DE" sz="2000" b="0" i="0" u="none" strike="noStrike" cap="none" normalizeH="0" baseline="0" dirty="0">
                <a:ln>
                  <a:noFill/>
                </a:ln>
                <a:solidFill>
                  <a:srgbClr val="92D050"/>
                </a:solidFill>
                <a:effectLst/>
                <a:latin typeface="+mj-lt"/>
              </a:rPr>
              <a:t>our primary task is ...</a:t>
            </a:r>
            <a:br>
              <a:rPr kumimoji="0" lang="de-DE" altLang="de-DE" sz="2000" b="0" i="0" u="none" strike="noStrike" cap="none" normalizeH="0" baseline="0" dirty="0">
                <a:ln>
                  <a:noFill/>
                </a:ln>
                <a:solidFill>
                  <a:srgbClr val="92D050"/>
                </a:solidFill>
                <a:effectLst/>
                <a:latin typeface="+mj-lt"/>
              </a:rPr>
            </a:br>
            <a:r>
              <a:rPr kumimoji="0" lang="de-DE" altLang="de-DE" sz="2000" b="0" i="0" u="none" strike="noStrike" cap="none" normalizeH="0" baseline="0" dirty="0">
                <a:ln>
                  <a:noFill/>
                </a:ln>
                <a:solidFill>
                  <a:srgbClr val="92D050"/>
                </a:solidFill>
                <a:effectLst/>
                <a:latin typeface="+mj-lt"/>
              </a:rPr>
              <a:t>Keep your responses short, precise, directly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2000" dirty="0">
                <a:solidFill>
                  <a:srgbClr val="92D050"/>
                </a:solidFill>
                <a:latin typeface="+mj-lt"/>
              </a:rPr>
              <a:t>If you are unsure, kindly state ….</a:t>
            </a:r>
            <a:endParaRPr kumimoji="0" lang="de-DE" altLang="de-DE" sz="2000" b="0" i="0" u="none" strike="noStrike" cap="none" normalizeH="0" baseline="0" dirty="0">
              <a:ln>
                <a:noFill/>
              </a:ln>
              <a:solidFill>
                <a:srgbClr val="92D050"/>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000" b="0" i="0" u="none" strike="noStrike" cap="none" normalizeH="0" baseline="0" dirty="0">
              <a:ln>
                <a:noFill/>
              </a:ln>
              <a:solidFill>
                <a:srgbClr val="92D050"/>
              </a:solidFill>
              <a:effectLst/>
              <a:latin typeface="+mj-lt"/>
            </a:endParaRPr>
          </a:p>
        </p:txBody>
      </p:sp>
    </p:spTree>
    <p:custDataLst>
      <p:tags r:id="rId1"/>
    </p:custDataLst>
    <p:extLst>
      <p:ext uri="{BB962C8B-B14F-4D97-AF65-F5344CB8AC3E}">
        <p14:creationId xmlns:p14="http://schemas.microsoft.com/office/powerpoint/2010/main" val="4151382434"/>
      </p:ext>
    </p:extLst>
  </p:cSld>
  <p:clrMapOvr>
    <a:masterClrMapping/>
  </p:clrMapOvr>
  <p:transition>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410B29BA-690C-1659-2309-46BE647DCC1F}"/>
              </a:ext>
            </a:extLst>
          </p:cNvPr>
          <p:cNvSpPr>
            <a:spLocks noGrp="1"/>
          </p:cNvSpPr>
          <p:nvPr>
            <p:ph type="title"/>
          </p:nvPr>
        </p:nvSpPr>
        <p:spPr>
          <a:xfrm>
            <a:off x="838200" y="365125"/>
            <a:ext cx="10515600" cy="1325563"/>
          </a:xfrm>
        </p:spPr>
        <p:txBody>
          <a:bodyPr/>
          <a:lstStyle/>
          <a:p>
            <a:pPr algn="ctr"/>
            <a:r>
              <a:rPr lang="en-US" b="1">
                <a:solidFill>
                  <a:srgbClr val="001A5E"/>
                </a:solidFill>
                <a:latin typeface="Google Sans" panose="020B0503030502040204" pitchFamily="34" charset="0"/>
              </a:rPr>
              <a:t>Architecture</a:t>
            </a:r>
            <a:endParaRPr lang="en-DE" b="1">
              <a:solidFill>
                <a:srgbClr val="001A5E"/>
              </a:solidFill>
              <a:latin typeface="Google Sans" panose="020B0503030502040204" pitchFamily="34" charset="0"/>
            </a:endParaRPr>
          </a:p>
        </p:txBody>
      </p:sp>
      <p:sp>
        <p:nvSpPr>
          <p:cNvPr id="26" name="Rectangle: Rounded Corners 25">
            <a:extLst>
              <a:ext uri="{FF2B5EF4-FFF2-40B4-BE49-F238E27FC236}">
                <a16:creationId xmlns:a16="http://schemas.microsoft.com/office/drawing/2014/main" id="{1E3ED40C-FFBF-737D-80E7-05FCF2F2754D}"/>
              </a:ext>
            </a:extLst>
          </p:cNvPr>
          <p:cNvSpPr/>
          <p:nvPr/>
        </p:nvSpPr>
        <p:spPr>
          <a:xfrm>
            <a:off x="9370687" y="1710857"/>
            <a:ext cx="2127380" cy="1954141"/>
          </a:xfrm>
          <a:prstGeom prst="roundRect">
            <a:avLst/>
          </a:prstGeom>
          <a:solidFill>
            <a:schemeClr val="bg1"/>
          </a:solid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Google Sans" panose="020B0503030502040204" pitchFamily="34" charset="0"/>
            </a:endParaRPr>
          </a:p>
        </p:txBody>
      </p:sp>
      <p:pic>
        <p:nvPicPr>
          <p:cNvPr id="36" name="Graphic 35">
            <a:extLst>
              <a:ext uri="{FF2B5EF4-FFF2-40B4-BE49-F238E27FC236}">
                <a16:creationId xmlns:a16="http://schemas.microsoft.com/office/drawing/2014/main" id="{A5416BDC-3C08-8BB4-B146-0AF71A6B0F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24847" y="2500918"/>
            <a:ext cx="1466618" cy="374017"/>
          </a:xfrm>
          <a:prstGeom prst="rect">
            <a:avLst/>
          </a:prstGeom>
        </p:spPr>
      </p:pic>
      <p:grpSp>
        <p:nvGrpSpPr>
          <p:cNvPr id="55" name="Group 54">
            <a:extLst>
              <a:ext uri="{FF2B5EF4-FFF2-40B4-BE49-F238E27FC236}">
                <a16:creationId xmlns:a16="http://schemas.microsoft.com/office/drawing/2014/main" id="{E2C8005D-0EA4-6A9E-C98D-118DBB0CF87D}"/>
              </a:ext>
            </a:extLst>
          </p:cNvPr>
          <p:cNvGrpSpPr/>
          <p:nvPr/>
        </p:nvGrpSpPr>
        <p:grpSpPr>
          <a:xfrm>
            <a:off x="693933" y="1635793"/>
            <a:ext cx="1773220" cy="1481762"/>
            <a:chOff x="429206" y="1828798"/>
            <a:chExt cx="1773220" cy="1481762"/>
          </a:xfrm>
        </p:grpSpPr>
        <p:sp>
          <p:nvSpPr>
            <p:cNvPr id="24" name="Rectangle: Rounded Corners 23">
              <a:extLst>
                <a:ext uri="{FF2B5EF4-FFF2-40B4-BE49-F238E27FC236}">
                  <a16:creationId xmlns:a16="http://schemas.microsoft.com/office/drawing/2014/main" id="{1E0C562E-06E5-CB48-0AD5-1929A92C7489}"/>
                </a:ext>
              </a:extLst>
            </p:cNvPr>
            <p:cNvSpPr/>
            <p:nvPr/>
          </p:nvSpPr>
          <p:spPr>
            <a:xfrm>
              <a:off x="429206" y="1828798"/>
              <a:ext cx="1773220" cy="1481762"/>
            </a:xfrm>
            <a:prstGeom prst="roundRect">
              <a:avLst/>
            </a:prstGeom>
            <a:solidFill>
              <a:schemeClr val="bg1"/>
            </a:solid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r>
                <a:rPr lang="en-US">
                  <a:solidFill>
                    <a:schemeClr val="tx1"/>
                  </a:solidFill>
                  <a:latin typeface="Google Sans" panose="020B0503030502040204" pitchFamily="34" charset="0"/>
                </a:rPr>
                <a:t>Pages</a:t>
              </a:r>
            </a:p>
          </p:txBody>
        </p:sp>
        <p:pic>
          <p:nvPicPr>
            <p:cNvPr id="38" name="Graphic 37">
              <a:extLst>
                <a:ext uri="{FF2B5EF4-FFF2-40B4-BE49-F238E27FC236}">
                  <a16:creationId xmlns:a16="http://schemas.microsoft.com/office/drawing/2014/main" id="{C4428C45-8238-4EBD-3571-A32108C562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2871" y="1988969"/>
              <a:ext cx="1021551" cy="128195"/>
            </a:xfrm>
            <a:prstGeom prst="rect">
              <a:avLst/>
            </a:prstGeom>
          </p:spPr>
        </p:pic>
        <p:grpSp>
          <p:nvGrpSpPr>
            <p:cNvPr id="50" name="Group 49">
              <a:extLst>
                <a:ext uri="{FF2B5EF4-FFF2-40B4-BE49-F238E27FC236}">
                  <a16:creationId xmlns:a16="http://schemas.microsoft.com/office/drawing/2014/main" id="{B37BDBF9-04C9-8D2E-6C8E-D0BBC1A6F8FA}"/>
                </a:ext>
              </a:extLst>
            </p:cNvPr>
            <p:cNvGrpSpPr/>
            <p:nvPr/>
          </p:nvGrpSpPr>
          <p:grpSpPr>
            <a:xfrm>
              <a:off x="773204" y="2376241"/>
              <a:ext cx="1159678" cy="391154"/>
              <a:chOff x="911760" y="2357469"/>
              <a:chExt cx="1159678" cy="391154"/>
            </a:xfrm>
          </p:grpSpPr>
          <p:pic>
            <p:nvPicPr>
              <p:cNvPr id="19" name="Graphic 18" descr="Paper outline">
                <a:extLst>
                  <a:ext uri="{FF2B5EF4-FFF2-40B4-BE49-F238E27FC236}">
                    <a16:creationId xmlns:a16="http://schemas.microsoft.com/office/drawing/2014/main" id="{C949BAB0-5D5F-2210-16DF-5F14A07A58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1760" y="2357470"/>
                <a:ext cx="386875" cy="386875"/>
              </a:xfrm>
              <a:prstGeom prst="rect">
                <a:avLst/>
              </a:prstGeom>
            </p:spPr>
          </p:pic>
          <p:pic>
            <p:nvPicPr>
              <p:cNvPr id="46" name="Graphic 45" descr="Paper outline">
                <a:extLst>
                  <a:ext uri="{FF2B5EF4-FFF2-40B4-BE49-F238E27FC236}">
                    <a16:creationId xmlns:a16="http://schemas.microsoft.com/office/drawing/2014/main" id="{DA72E18C-9425-E4A9-99D8-A3FAB40BE2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8635" y="2357469"/>
                <a:ext cx="386875" cy="386875"/>
              </a:xfrm>
              <a:prstGeom prst="rect">
                <a:avLst/>
              </a:prstGeom>
            </p:spPr>
          </p:pic>
          <p:pic>
            <p:nvPicPr>
              <p:cNvPr id="47" name="Graphic 46" descr="Paper outline">
                <a:extLst>
                  <a:ext uri="{FF2B5EF4-FFF2-40B4-BE49-F238E27FC236}">
                    <a16:creationId xmlns:a16="http://schemas.microsoft.com/office/drawing/2014/main" id="{EBB40776-C697-2BAA-F4F7-3691C3EAF6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84563" y="2361748"/>
                <a:ext cx="386875" cy="386875"/>
              </a:xfrm>
              <a:prstGeom prst="rect">
                <a:avLst/>
              </a:prstGeom>
            </p:spPr>
          </p:pic>
        </p:grpSp>
      </p:grpSp>
      <p:grpSp>
        <p:nvGrpSpPr>
          <p:cNvPr id="57" name="Group 56">
            <a:extLst>
              <a:ext uri="{FF2B5EF4-FFF2-40B4-BE49-F238E27FC236}">
                <a16:creationId xmlns:a16="http://schemas.microsoft.com/office/drawing/2014/main" id="{0EA70CBE-15B9-4CA3-B3A7-6ED53D3DB4C7}"/>
              </a:ext>
            </a:extLst>
          </p:cNvPr>
          <p:cNvGrpSpPr/>
          <p:nvPr/>
        </p:nvGrpSpPr>
        <p:grpSpPr>
          <a:xfrm>
            <a:off x="693933" y="5011113"/>
            <a:ext cx="1773220" cy="1481762"/>
            <a:chOff x="429206" y="5204118"/>
            <a:chExt cx="1773220" cy="1481762"/>
          </a:xfrm>
        </p:grpSpPr>
        <p:sp>
          <p:nvSpPr>
            <p:cNvPr id="7" name="Rectangle: Rounded Corners 6">
              <a:extLst>
                <a:ext uri="{FF2B5EF4-FFF2-40B4-BE49-F238E27FC236}">
                  <a16:creationId xmlns:a16="http://schemas.microsoft.com/office/drawing/2014/main" id="{375A14A3-EA69-E978-0BE1-B8D86E8697CA}"/>
                </a:ext>
              </a:extLst>
            </p:cNvPr>
            <p:cNvSpPr/>
            <p:nvPr/>
          </p:nvSpPr>
          <p:spPr>
            <a:xfrm>
              <a:off x="429206" y="5204118"/>
              <a:ext cx="1773220" cy="1481762"/>
            </a:xfrm>
            <a:prstGeom prst="roundRect">
              <a:avLst/>
            </a:prstGeom>
            <a:solidFill>
              <a:schemeClr val="bg1"/>
            </a:solid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r>
                <a:rPr lang="en-US">
                  <a:solidFill>
                    <a:schemeClr val="tx1"/>
                  </a:solidFill>
                  <a:latin typeface="Google Sans" panose="020B0503030502040204" pitchFamily="34" charset="0"/>
                </a:rPr>
                <a:t>Documents</a:t>
              </a:r>
            </a:p>
          </p:txBody>
        </p:sp>
        <p:pic>
          <p:nvPicPr>
            <p:cNvPr id="9" name="Picture 8" descr="A close up of a logo&#10;&#10;Description automatically generated">
              <a:extLst>
                <a:ext uri="{FF2B5EF4-FFF2-40B4-BE49-F238E27FC236}">
                  <a16:creationId xmlns:a16="http://schemas.microsoft.com/office/drawing/2014/main" id="{2A9D364D-AAA7-5C08-B25E-7DC4ED58DC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871" y="5362018"/>
              <a:ext cx="919202" cy="253700"/>
            </a:xfrm>
            <a:prstGeom prst="rect">
              <a:avLst/>
            </a:prstGeom>
          </p:spPr>
        </p:pic>
        <p:grpSp>
          <p:nvGrpSpPr>
            <p:cNvPr id="45" name="Group 44">
              <a:extLst>
                <a:ext uri="{FF2B5EF4-FFF2-40B4-BE49-F238E27FC236}">
                  <a16:creationId xmlns:a16="http://schemas.microsoft.com/office/drawing/2014/main" id="{548AEFBC-0BC6-EABB-299C-5F4C760C2B4C}"/>
                </a:ext>
              </a:extLst>
            </p:cNvPr>
            <p:cNvGrpSpPr/>
            <p:nvPr/>
          </p:nvGrpSpPr>
          <p:grpSpPr>
            <a:xfrm>
              <a:off x="741530" y="5745640"/>
              <a:ext cx="1148571" cy="398717"/>
              <a:chOff x="872605" y="5739719"/>
              <a:chExt cx="1148571" cy="398717"/>
            </a:xfrm>
          </p:grpSpPr>
          <p:pic>
            <p:nvPicPr>
              <p:cNvPr id="35" name="Graphic 34" descr="Document outline">
                <a:extLst>
                  <a:ext uri="{FF2B5EF4-FFF2-40B4-BE49-F238E27FC236}">
                    <a16:creationId xmlns:a16="http://schemas.microsoft.com/office/drawing/2014/main" id="{559FC17F-418D-74F2-D69C-E0773B7471D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2605" y="5751561"/>
                <a:ext cx="386875" cy="386875"/>
              </a:xfrm>
              <a:prstGeom prst="rect">
                <a:avLst/>
              </a:prstGeom>
            </p:spPr>
          </p:pic>
          <p:pic>
            <p:nvPicPr>
              <p:cNvPr id="42" name="Graphic 41" descr="Document outline">
                <a:extLst>
                  <a:ext uri="{FF2B5EF4-FFF2-40B4-BE49-F238E27FC236}">
                    <a16:creationId xmlns:a16="http://schemas.microsoft.com/office/drawing/2014/main" id="{AB0F4B0B-B72C-F4B3-972F-8AF3E6E5DB0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53453" y="5739719"/>
                <a:ext cx="386875" cy="386875"/>
              </a:xfrm>
              <a:prstGeom prst="rect">
                <a:avLst/>
              </a:prstGeom>
            </p:spPr>
          </p:pic>
          <p:pic>
            <p:nvPicPr>
              <p:cNvPr id="43" name="Graphic 42" descr="Document outline">
                <a:extLst>
                  <a:ext uri="{FF2B5EF4-FFF2-40B4-BE49-F238E27FC236}">
                    <a16:creationId xmlns:a16="http://schemas.microsoft.com/office/drawing/2014/main" id="{6121C613-660A-02AC-73FC-311B94FCA74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34301" y="5739719"/>
                <a:ext cx="386875" cy="386875"/>
              </a:xfrm>
              <a:prstGeom prst="rect">
                <a:avLst/>
              </a:prstGeom>
            </p:spPr>
          </p:pic>
        </p:grpSp>
      </p:grpSp>
      <p:grpSp>
        <p:nvGrpSpPr>
          <p:cNvPr id="3" name="Group 2">
            <a:extLst>
              <a:ext uri="{FF2B5EF4-FFF2-40B4-BE49-F238E27FC236}">
                <a16:creationId xmlns:a16="http://schemas.microsoft.com/office/drawing/2014/main" id="{D7400B93-479C-EF00-2716-2C2563556173}"/>
              </a:ext>
            </a:extLst>
          </p:cNvPr>
          <p:cNvGrpSpPr/>
          <p:nvPr/>
        </p:nvGrpSpPr>
        <p:grpSpPr>
          <a:xfrm>
            <a:off x="6367476" y="4176024"/>
            <a:ext cx="2306898" cy="1763486"/>
            <a:chOff x="7041577" y="4077118"/>
            <a:chExt cx="2306898" cy="1763486"/>
          </a:xfrm>
        </p:grpSpPr>
        <p:sp>
          <p:nvSpPr>
            <p:cNvPr id="25" name="Rectangle: Rounded Corners 24">
              <a:extLst>
                <a:ext uri="{FF2B5EF4-FFF2-40B4-BE49-F238E27FC236}">
                  <a16:creationId xmlns:a16="http://schemas.microsoft.com/office/drawing/2014/main" id="{CC42FAE8-CDC1-107B-6981-02FC100A78F9}"/>
                </a:ext>
              </a:extLst>
            </p:cNvPr>
            <p:cNvSpPr/>
            <p:nvPr/>
          </p:nvSpPr>
          <p:spPr>
            <a:xfrm>
              <a:off x="7041577" y="4077118"/>
              <a:ext cx="2306898" cy="1763486"/>
            </a:xfrm>
            <a:prstGeom prst="roundRect">
              <a:avLst/>
            </a:prstGeom>
            <a:solidFill>
              <a:schemeClr val="bg1"/>
            </a:solid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r>
                <a:rPr lang="en-US">
                  <a:solidFill>
                    <a:schemeClr val="tx1"/>
                  </a:solidFill>
                  <a:latin typeface="Google Sans" panose="020B0503030502040204" pitchFamily="34" charset="0"/>
                </a:rPr>
                <a:t>Vector Database</a:t>
              </a:r>
              <a:endParaRPr lang="en-DE">
                <a:solidFill>
                  <a:schemeClr val="tx1"/>
                </a:solidFill>
                <a:latin typeface="Google Sans" panose="020B0503030502040204" pitchFamily="34" charset="0"/>
              </a:endParaRPr>
            </a:p>
          </p:txBody>
        </p:sp>
        <p:pic>
          <p:nvPicPr>
            <p:cNvPr id="40" name="Picture 39" descr="A yellow and green hexagon logo&#10;&#10;Description automatically generated">
              <a:extLst>
                <a:ext uri="{FF2B5EF4-FFF2-40B4-BE49-F238E27FC236}">
                  <a16:creationId xmlns:a16="http://schemas.microsoft.com/office/drawing/2014/main" id="{3E630B9C-617B-650A-BD93-9246E45F5D9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97853" y="4202908"/>
              <a:ext cx="841380" cy="282634"/>
            </a:xfrm>
            <a:prstGeom prst="rect">
              <a:avLst/>
            </a:prstGeom>
          </p:spPr>
        </p:pic>
        <p:pic>
          <p:nvPicPr>
            <p:cNvPr id="60" name="Graphic 59" descr="Database outline">
              <a:extLst>
                <a:ext uri="{FF2B5EF4-FFF2-40B4-BE49-F238E27FC236}">
                  <a16:creationId xmlns:a16="http://schemas.microsoft.com/office/drawing/2014/main" id="{CBAC6E05-6CA5-0E87-653E-E17A46D055C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944073" y="4679053"/>
              <a:ext cx="492709" cy="492709"/>
            </a:xfrm>
            <a:prstGeom prst="rect">
              <a:avLst/>
            </a:prstGeom>
          </p:spPr>
        </p:pic>
      </p:grpSp>
      <p:grpSp>
        <p:nvGrpSpPr>
          <p:cNvPr id="2" name="Group 1">
            <a:extLst>
              <a:ext uri="{FF2B5EF4-FFF2-40B4-BE49-F238E27FC236}">
                <a16:creationId xmlns:a16="http://schemas.microsoft.com/office/drawing/2014/main" id="{BDA7890E-8256-442B-6794-885EDAF9B7F5}"/>
              </a:ext>
            </a:extLst>
          </p:cNvPr>
          <p:cNvGrpSpPr/>
          <p:nvPr/>
        </p:nvGrpSpPr>
        <p:grpSpPr>
          <a:xfrm>
            <a:off x="3084172" y="3182591"/>
            <a:ext cx="2355998" cy="1763486"/>
            <a:chOff x="3010674" y="3336550"/>
            <a:chExt cx="2355998" cy="1763486"/>
          </a:xfrm>
        </p:grpSpPr>
        <p:sp>
          <p:nvSpPr>
            <p:cNvPr id="28" name="Rectangle: Rounded Corners 27">
              <a:extLst>
                <a:ext uri="{FF2B5EF4-FFF2-40B4-BE49-F238E27FC236}">
                  <a16:creationId xmlns:a16="http://schemas.microsoft.com/office/drawing/2014/main" id="{0B627CCA-3EBC-C335-E62C-3C4291013DB9}"/>
                </a:ext>
              </a:extLst>
            </p:cNvPr>
            <p:cNvSpPr/>
            <p:nvPr/>
          </p:nvSpPr>
          <p:spPr>
            <a:xfrm>
              <a:off x="3010674" y="3336550"/>
              <a:ext cx="2355998" cy="1763486"/>
            </a:xfrm>
            <a:prstGeom prst="roundRect">
              <a:avLst/>
            </a:prstGeom>
            <a:solidFill>
              <a:schemeClr val="bg1"/>
            </a:solid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r>
                <a:rPr lang="en-US">
                  <a:solidFill>
                    <a:schemeClr val="tx1"/>
                  </a:solidFill>
                  <a:latin typeface="Google Sans" panose="020B0503030502040204" pitchFamily="34" charset="0"/>
                </a:rPr>
                <a:t>Data Processing</a:t>
              </a:r>
              <a:endParaRPr lang="en-DE">
                <a:solidFill>
                  <a:schemeClr val="tx1"/>
                </a:solidFill>
                <a:latin typeface="Google Sans" panose="020B0503030502040204" pitchFamily="34" charset="0"/>
              </a:endParaRPr>
            </a:p>
          </p:txBody>
        </p:sp>
        <p:pic>
          <p:nvPicPr>
            <p:cNvPr id="62" name="Graphic 61" descr="Arrow circle outline">
              <a:extLst>
                <a:ext uri="{FF2B5EF4-FFF2-40B4-BE49-F238E27FC236}">
                  <a16:creationId xmlns:a16="http://schemas.microsoft.com/office/drawing/2014/main" id="{D0A14C4A-6E1C-DC64-79C1-F82A9626B7F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937980" y="3887002"/>
              <a:ext cx="492709" cy="492709"/>
            </a:xfrm>
            <a:prstGeom prst="rect">
              <a:avLst/>
            </a:prstGeom>
          </p:spPr>
        </p:pic>
      </p:grpSp>
      <p:grpSp>
        <p:nvGrpSpPr>
          <p:cNvPr id="56" name="Group 55">
            <a:extLst>
              <a:ext uri="{FF2B5EF4-FFF2-40B4-BE49-F238E27FC236}">
                <a16:creationId xmlns:a16="http://schemas.microsoft.com/office/drawing/2014/main" id="{C72F7C06-5E9A-0F75-EDDA-4D9B3770F2E5}"/>
              </a:ext>
            </a:extLst>
          </p:cNvPr>
          <p:cNvGrpSpPr/>
          <p:nvPr/>
        </p:nvGrpSpPr>
        <p:grpSpPr>
          <a:xfrm>
            <a:off x="693933" y="3323453"/>
            <a:ext cx="1773220" cy="1481762"/>
            <a:chOff x="429206" y="3516458"/>
            <a:chExt cx="1773220" cy="1481762"/>
          </a:xfrm>
        </p:grpSpPr>
        <p:sp>
          <p:nvSpPr>
            <p:cNvPr id="4" name="Rectangle: Rounded Corners 3">
              <a:extLst>
                <a:ext uri="{FF2B5EF4-FFF2-40B4-BE49-F238E27FC236}">
                  <a16:creationId xmlns:a16="http://schemas.microsoft.com/office/drawing/2014/main" id="{B051EAB3-EDF7-C56F-64AF-F54567CD820D}"/>
                </a:ext>
              </a:extLst>
            </p:cNvPr>
            <p:cNvSpPr/>
            <p:nvPr/>
          </p:nvSpPr>
          <p:spPr>
            <a:xfrm>
              <a:off x="429206" y="3516458"/>
              <a:ext cx="1773220" cy="1481762"/>
            </a:xfrm>
            <a:prstGeom prst="roundRect">
              <a:avLst/>
            </a:prstGeom>
            <a:solidFill>
              <a:schemeClr val="bg1"/>
            </a:solid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r>
                <a:rPr lang="en-US">
                  <a:solidFill>
                    <a:schemeClr val="tx1"/>
                  </a:solidFill>
                  <a:latin typeface="Google Sans" panose="020B0503030502040204" pitchFamily="34" charset="0"/>
                </a:rPr>
                <a:t>Messages</a:t>
              </a:r>
            </a:p>
          </p:txBody>
        </p:sp>
        <p:pic>
          <p:nvPicPr>
            <p:cNvPr id="6" name="Graphic 5">
              <a:extLst>
                <a:ext uri="{FF2B5EF4-FFF2-40B4-BE49-F238E27FC236}">
                  <a16:creationId xmlns:a16="http://schemas.microsoft.com/office/drawing/2014/main" id="{B7B5364C-8193-78D9-B970-F23DAED1BD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2872" y="3676250"/>
              <a:ext cx="712702" cy="181753"/>
            </a:xfrm>
            <a:prstGeom prst="rect">
              <a:avLst/>
            </a:prstGeom>
          </p:spPr>
        </p:pic>
        <p:grpSp>
          <p:nvGrpSpPr>
            <p:cNvPr id="49" name="Group 48">
              <a:extLst>
                <a:ext uri="{FF2B5EF4-FFF2-40B4-BE49-F238E27FC236}">
                  <a16:creationId xmlns:a16="http://schemas.microsoft.com/office/drawing/2014/main" id="{4E072516-A046-580B-5884-57D9922186EA}"/>
                </a:ext>
              </a:extLst>
            </p:cNvPr>
            <p:cNvGrpSpPr/>
            <p:nvPr/>
          </p:nvGrpSpPr>
          <p:grpSpPr>
            <a:xfrm>
              <a:off x="862057" y="4054152"/>
              <a:ext cx="847034" cy="386875"/>
              <a:chOff x="1111224" y="4043060"/>
              <a:chExt cx="847034" cy="386875"/>
            </a:xfrm>
          </p:grpSpPr>
          <p:pic>
            <p:nvPicPr>
              <p:cNvPr id="13" name="Graphic 12" descr="Chat outline">
                <a:extLst>
                  <a:ext uri="{FF2B5EF4-FFF2-40B4-BE49-F238E27FC236}">
                    <a16:creationId xmlns:a16="http://schemas.microsoft.com/office/drawing/2014/main" id="{54AD8E7D-E5A6-D70C-6CEC-0D80A9B87F1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11224" y="4043060"/>
                <a:ext cx="386875" cy="386875"/>
              </a:xfrm>
              <a:prstGeom prst="rect">
                <a:avLst/>
              </a:prstGeom>
            </p:spPr>
          </p:pic>
          <p:pic>
            <p:nvPicPr>
              <p:cNvPr id="48" name="Graphic 47" descr="Chat outline">
                <a:extLst>
                  <a:ext uri="{FF2B5EF4-FFF2-40B4-BE49-F238E27FC236}">
                    <a16:creationId xmlns:a16="http://schemas.microsoft.com/office/drawing/2014/main" id="{5E14D65B-FD55-E35C-DBD5-ED11FB45247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571383" y="4043060"/>
                <a:ext cx="386875" cy="386875"/>
              </a:xfrm>
              <a:prstGeom prst="rect">
                <a:avLst/>
              </a:prstGeom>
            </p:spPr>
          </p:pic>
        </p:grpSp>
      </p:grpSp>
      <p:cxnSp>
        <p:nvCxnSpPr>
          <p:cNvPr id="12" name="Connector: Elbow 11">
            <a:extLst>
              <a:ext uri="{FF2B5EF4-FFF2-40B4-BE49-F238E27FC236}">
                <a16:creationId xmlns:a16="http://schemas.microsoft.com/office/drawing/2014/main" id="{FA52FFEC-8C52-BCF5-A04F-FBDC73E896E8}"/>
              </a:ext>
            </a:extLst>
          </p:cNvPr>
          <p:cNvCxnSpPr>
            <a:cxnSpLocks/>
            <a:stCxn id="24" idx="3"/>
            <a:endCxn id="28" idx="0"/>
          </p:cNvCxnSpPr>
          <p:nvPr/>
        </p:nvCxnSpPr>
        <p:spPr>
          <a:xfrm>
            <a:off x="2467153" y="2376674"/>
            <a:ext cx="1795018" cy="805917"/>
          </a:xfrm>
          <a:prstGeom prst="bentConnector2">
            <a:avLst/>
          </a:prstGeom>
          <a:ln w="76200">
            <a:solidFill>
              <a:srgbClr val="001A5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A3F347CE-3B64-BC50-549E-C7A2B943CF59}"/>
              </a:ext>
            </a:extLst>
          </p:cNvPr>
          <p:cNvCxnSpPr>
            <a:cxnSpLocks/>
            <a:stCxn id="7" idx="3"/>
            <a:endCxn id="28" idx="2"/>
          </p:cNvCxnSpPr>
          <p:nvPr/>
        </p:nvCxnSpPr>
        <p:spPr>
          <a:xfrm flipV="1">
            <a:off x="2467153" y="4946077"/>
            <a:ext cx="1795018" cy="805917"/>
          </a:xfrm>
          <a:prstGeom prst="bentConnector2">
            <a:avLst/>
          </a:prstGeom>
          <a:ln w="76200">
            <a:solidFill>
              <a:srgbClr val="001A5E"/>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5A31179-4BB3-8E39-2EFC-B96771901D9C}"/>
              </a:ext>
            </a:extLst>
          </p:cNvPr>
          <p:cNvCxnSpPr>
            <a:stCxn id="4" idx="3"/>
            <a:endCxn id="28" idx="1"/>
          </p:cNvCxnSpPr>
          <p:nvPr/>
        </p:nvCxnSpPr>
        <p:spPr>
          <a:xfrm>
            <a:off x="2467153" y="4064334"/>
            <a:ext cx="617019" cy="0"/>
          </a:xfrm>
          <a:prstGeom prst="straightConnector1">
            <a:avLst/>
          </a:prstGeom>
          <a:ln w="76200">
            <a:solidFill>
              <a:srgbClr val="001A5E"/>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FF3E7017-70BA-0E78-775F-B181A731BC6B}"/>
              </a:ext>
            </a:extLst>
          </p:cNvPr>
          <p:cNvCxnSpPr>
            <a:cxnSpLocks/>
            <a:stCxn id="28" idx="3"/>
            <a:endCxn id="25" idx="1"/>
          </p:cNvCxnSpPr>
          <p:nvPr/>
        </p:nvCxnSpPr>
        <p:spPr>
          <a:xfrm>
            <a:off x="5440170" y="4064334"/>
            <a:ext cx="927306" cy="993433"/>
          </a:xfrm>
          <a:prstGeom prst="bentConnector3">
            <a:avLst>
              <a:gd name="adj1" fmla="val 50000"/>
            </a:avLst>
          </a:prstGeom>
          <a:ln w="76200">
            <a:solidFill>
              <a:srgbClr val="001A5E"/>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52BB564-1179-8A36-A702-BEC67C3F3BA8}"/>
              </a:ext>
            </a:extLst>
          </p:cNvPr>
          <p:cNvCxnSpPr>
            <a:cxnSpLocks/>
            <a:stCxn id="25" idx="0"/>
            <a:endCxn id="27" idx="2"/>
          </p:cNvCxnSpPr>
          <p:nvPr/>
        </p:nvCxnSpPr>
        <p:spPr>
          <a:xfrm flipH="1" flipV="1">
            <a:off x="7517551" y="3474345"/>
            <a:ext cx="3374" cy="701679"/>
          </a:xfrm>
          <a:prstGeom prst="straightConnector1">
            <a:avLst/>
          </a:prstGeom>
          <a:ln w="76200">
            <a:solidFill>
              <a:srgbClr val="001A5E"/>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8123A66-E832-1A08-E356-7C75827E280C}"/>
              </a:ext>
            </a:extLst>
          </p:cNvPr>
          <p:cNvCxnSpPr>
            <a:cxnSpLocks/>
          </p:cNvCxnSpPr>
          <p:nvPr/>
        </p:nvCxnSpPr>
        <p:spPr>
          <a:xfrm flipV="1">
            <a:off x="8674374" y="2968521"/>
            <a:ext cx="696313" cy="1"/>
          </a:xfrm>
          <a:prstGeom prst="straightConnector1">
            <a:avLst/>
          </a:prstGeom>
          <a:ln w="76200">
            <a:solidFill>
              <a:srgbClr val="001A5E"/>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3C9B90E9-5AD8-177B-788C-AE0C1A5E59B0}"/>
              </a:ext>
            </a:extLst>
          </p:cNvPr>
          <p:cNvCxnSpPr>
            <a:cxnSpLocks/>
          </p:cNvCxnSpPr>
          <p:nvPr/>
        </p:nvCxnSpPr>
        <p:spPr>
          <a:xfrm flipH="1">
            <a:off x="8674373" y="2339688"/>
            <a:ext cx="696313" cy="1"/>
          </a:xfrm>
          <a:prstGeom prst="straightConnector1">
            <a:avLst/>
          </a:prstGeom>
          <a:ln w="76200">
            <a:solidFill>
              <a:srgbClr val="001A5E"/>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4A15EA63-3B20-254E-66CF-8D7A8BA60E68}"/>
              </a:ext>
            </a:extLst>
          </p:cNvPr>
          <p:cNvGrpSpPr/>
          <p:nvPr/>
        </p:nvGrpSpPr>
        <p:grpSpPr>
          <a:xfrm>
            <a:off x="6360727" y="1710859"/>
            <a:ext cx="2313647" cy="1763486"/>
            <a:chOff x="6360727" y="1710859"/>
            <a:chExt cx="2313647" cy="1763486"/>
          </a:xfrm>
        </p:grpSpPr>
        <p:sp>
          <p:nvSpPr>
            <p:cNvPr id="27" name="Rectangle: Rounded Corners 26">
              <a:extLst>
                <a:ext uri="{FF2B5EF4-FFF2-40B4-BE49-F238E27FC236}">
                  <a16:creationId xmlns:a16="http://schemas.microsoft.com/office/drawing/2014/main" id="{A5A7DC26-7D49-D667-3D6A-0D11D4234952}"/>
                </a:ext>
              </a:extLst>
            </p:cNvPr>
            <p:cNvSpPr/>
            <p:nvPr/>
          </p:nvSpPr>
          <p:spPr>
            <a:xfrm>
              <a:off x="6360727" y="1710859"/>
              <a:ext cx="2313647" cy="1763486"/>
            </a:xfrm>
            <a:prstGeom prst="roundRect">
              <a:avLst/>
            </a:prstGeom>
            <a:solidFill>
              <a:schemeClr val="bg1"/>
            </a:solid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r>
                <a:rPr lang="en-US" err="1">
                  <a:solidFill>
                    <a:schemeClr val="tx1"/>
                  </a:solidFill>
                  <a:latin typeface="Google Sans" panose="020B0503030502040204" pitchFamily="34" charset="0"/>
                </a:rPr>
                <a:t>QABot</a:t>
              </a:r>
              <a:endParaRPr lang="en-DE">
                <a:solidFill>
                  <a:schemeClr val="tx1"/>
                </a:solidFill>
                <a:latin typeface="Google Sans" panose="020B0503030502040204" pitchFamily="34" charset="0"/>
              </a:endParaRPr>
            </a:p>
          </p:txBody>
        </p:sp>
        <p:pic>
          <p:nvPicPr>
            <p:cNvPr id="8" name="Graphic 7" descr="Robot outline">
              <a:extLst>
                <a:ext uri="{FF2B5EF4-FFF2-40B4-BE49-F238E27FC236}">
                  <a16:creationId xmlns:a16="http://schemas.microsoft.com/office/drawing/2014/main" id="{C9468E4D-B2C6-8767-E07E-205C2B88B62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164149" y="2114353"/>
              <a:ext cx="704354" cy="704354"/>
            </a:xfrm>
            <a:prstGeom prst="rect">
              <a:avLst/>
            </a:prstGeom>
          </p:spPr>
        </p:pic>
      </p:grpSp>
    </p:spTree>
    <p:custDataLst>
      <p:tags r:id="rId1"/>
    </p:custDataLst>
    <p:extLst>
      <p:ext uri="{BB962C8B-B14F-4D97-AF65-F5344CB8AC3E}">
        <p14:creationId xmlns:p14="http://schemas.microsoft.com/office/powerpoint/2010/main" val="110583512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499"/>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499"/>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499"/>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499"/>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499"/>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499"/>
                                          </p:stCondLst>
                                        </p:cTn>
                                        <p:tgtEl>
                                          <p:spTgt spid="6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499"/>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8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ED4E9-4A93-3072-A2DA-A2FC29AA0174}"/>
              </a:ext>
            </a:extLst>
          </p:cNvPr>
          <p:cNvSpPr>
            <a:spLocks noGrp="1"/>
          </p:cNvSpPr>
          <p:nvPr>
            <p:ph type="title"/>
          </p:nvPr>
        </p:nvSpPr>
        <p:spPr>
          <a:xfrm>
            <a:off x="1158095" y="2634509"/>
            <a:ext cx="5867400" cy="1517968"/>
          </a:xfrm>
        </p:spPr>
        <p:txBody>
          <a:bodyPr>
            <a:normAutofit/>
          </a:bodyPr>
          <a:lstStyle/>
          <a:p>
            <a:pPr algn="ctr"/>
            <a:r>
              <a:rPr lang="en-US" sz="6000" b="1">
                <a:solidFill>
                  <a:srgbClr val="001A5E"/>
                </a:solidFill>
                <a:latin typeface="Google Sans" panose="020B0503030502040204" pitchFamily="34" charset="0"/>
              </a:rPr>
              <a:t>THANK YOU!</a:t>
            </a:r>
            <a:endParaRPr lang="en-DE" sz="6000" b="1">
              <a:solidFill>
                <a:srgbClr val="001A5E"/>
              </a:solidFill>
              <a:latin typeface="Google Sans" panose="020B0503030502040204" pitchFamily="34" charset="0"/>
            </a:endParaRPr>
          </a:p>
        </p:txBody>
      </p:sp>
      <p:pic>
        <p:nvPicPr>
          <p:cNvPr id="14" name="Picture 13">
            <a:extLst>
              <a:ext uri="{FF2B5EF4-FFF2-40B4-BE49-F238E27FC236}">
                <a16:creationId xmlns:a16="http://schemas.microsoft.com/office/drawing/2014/main" id="{02D4BE6F-950B-8BBB-E73C-1CF55BE0029A}"/>
              </a:ext>
            </a:extLst>
          </p:cNvPr>
          <p:cNvPicPr>
            <a:picLocks noChangeAspect="1"/>
          </p:cNvPicPr>
          <p:nvPr/>
        </p:nvPicPr>
        <p:blipFill>
          <a:blip r:embed="rId2"/>
          <a:stretch>
            <a:fillRect/>
          </a:stretch>
        </p:blipFill>
        <p:spPr>
          <a:xfrm>
            <a:off x="-88777" y="2529058"/>
            <a:ext cx="6184777" cy="1728870"/>
          </a:xfrm>
          <a:prstGeom prst="rect">
            <a:avLst/>
          </a:prstGeom>
        </p:spPr>
      </p:pic>
      <p:grpSp>
        <p:nvGrpSpPr>
          <p:cNvPr id="8" name="Group 7">
            <a:extLst>
              <a:ext uri="{FF2B5EF4-FFF2-40B4-BE49-F238E27FC236}">
                <a16:creationId xmlns:a16="http://schemas.microsoft.com/office/drawing/2014/main" id="{04331A3B-F5E1-311D-318B-81ADA7FC09D5}"/>
              </a:ext>
            </a:extLst>
          </p:cNvPr>
          <p:cNvGrpSpPr/>
          <p:nvPr/>
        </p:nvGrpSpPr>
        <p:grpSpPr>
          <a:xfrm>
            <a:off x="5522042" y="2731146"/>
            <a:ext cx="1147916" cy="1113792"/>
            <a:chOff x="2581618" y="2674398"/>
            <a:chExt cx="1147916" cy="1113792"/>
          </a:xfrm>
        </p:grpSpPr>
        <p:sp>
          <p:nvSpPr>
            <p:cNvPr id="3" name="Oval 2">
              <a:extLst>
                <a:ext uri="{FF2B5EF4-FFF2-40B4-BE49-F238E27FC236}">
                  <a16:creationId xmlns:a16="http://schemas.microsoft.com/office/drawing/2014/main" id="{060D13EB-30DD-33B2-F00D-7002E281FC3A}"/>
                </a:ext>
              </a:extLst>
            </p:cNvPr>
            <p:cNvSpPr/>
            <p:nvPr/>
          </p:nvSpPr>
          <p:spPr>
            <a:xfrm>
              <a:off x="2581618" y="2674398"/>
              <a:ext cx="1147916" cy="1113792"/>
            </a:xfrm>
            <a:prstGeom prst="ellipse">
              <a:avLst/>
            </a:prstGeom>
            <a:ln>
              <a:solidFill>
                <a:srgbClr val="001A5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DE"/>
            </a:p>
          </p:txBody>
        </p:sp>
        <p:pic>
          <p:nvPicPr>
            <p:cNvPr id="1026" name="Picture 2">
              <a:extLst>
                <a:ext uri="{FF2B5EF4-FFF2-40B4-BE49-F238E27FC236}">
                  <a16:creationId xmlns:a16="http://schemas.microsoft.com/office/drawing/2014/main" id="{569C23CE-2FE2-EB0F-0B97-1023C1F82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8" r="138"/>
            <a:stretch/>
          </p:blipFill>
          <p:spPr bwMode="auto">
            <a:xfrm>
              <a:off x="2749117" y="2799372"/>
              <a:ext cx="812918" cy="86384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Rectangle: Rounded Corners 19">
            <a:extLst>
              <a:ext uri="{FF2B5EF4-FFF2-40B4-BE49-F238E27FC236}">
                <a16:creationId xmlns:a16="http://schemas.microsoft.com/office/drawing/2014/main" id="{17317941-D3A6-B357-495B-4B24FF4DE81E}"/>
              </a:ext>
            </a:extLst>
          </p:cNvPr>
          <p:cNvSpPr/>
          <p:nvPr/>
        </p:nvSpPr>
        <p:spPr>
          <a:xfrm>
            <a:off x="13022645" y="8011534"/>
            <a:ext cx="4217739" cy="3903867"/>
          </a:xfrm>
          <a:prstGeom prst="roundRect">
            <a:avLst>
              <a:gd name="adj" fmla="val 1782"/>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4411543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ED4E9-4A93-3072-A2DA-A2FC29AA0174}"/>
              </a:ext>
            </a:extLst>
          </p:cNvPr>
          <p:cNvSpPr>
            <a:spLocks noGrp="1"/>
          </p:cNvSpPr>
          <p:nvPr>
            <p:ph type="title"/>
          </p:nvPr>
        </p:nvSpPr>
        <p:spPr>
          <a:xfrm>
            <a:off x="3705991" y="2634509"/>
            <a:ext cx="5867400" cy="1517968"/>
          </a:xfrm>
        </p:spPr>
        <p:txBody>
          <a:bodyPr>
            <a:normAutofit/>
          </a:bodyPr>
          <a:lstStyle/>
          <a:p>
            <a:pPr algn="ctr"/>
            <a:r>
              <a:rPr lang="en-US" sz="6000" b="1">
                <a:solidFill>
                  <a:srgbClr val="001A5E"/>
                </a:solidFill>
                <a:latin typeface="Google Sans" panose="020B0503030502040204" pitchFamily="34" charset="0"/>
              </a:rPr>
              <a:t>THANK YOU!</a:t>
            </a:r>
            <a:endParaRPr lang="en-DE" sz="6000" b="1">
              <a:solidFill>
                <a:srgbClr val="001A5E"/>
              </a:solidFill>
              <a:latin typeface="Google Sans" panose="020B0503030502040204" pitchFamily="34" charset="0"/>
            </a:endParaRPr>
          </a:p>
        </p:txBody>
      </p:sp>
      <p:pic>
        <p:nvPicPr>
          <p:cNvPr id="14" name="Picture 13">
            <a:extLst>
              <a:ext uri="{FF2B5EF4-FFF2-40B4-BE49-F238E27FC236}">
                <a16:creationId xmlns:a16="http://schemas.microsoft.com/office/drawing/2014/main" id="{02D4BE6F-950B-8BBB-E73C-1CF55BE0029A}"/>
              </a:ext>
            </a:extLst>
          </p:cNvPr>
          <p:cNvPicPr>
            <a:picLocks noChangeAspect="1"/>
          </p:cNvPicPr>
          <p:nvPr/>
        </p:nvPicPr>
        <p:blipFill>
          <a:blip r:embed="rId2"/>
          <a:stretch>
            <a:fillRect/>
          </a:stretch>
        </p:blipFill>
        <p:spPr>
          <a:xfrm>
            <a:off x="-177555" y="2423607"/>
            <a:ext cx="3653086" cy="1728870"/>
          </a:xfrm>
          <a:prstGeom prst="rect">
            <a:avLst/>
          </a:prstGeom>
        </p:spPr>
      </p:pic>
      <p:grpSp>
        <p:nvGrpSpPr>
          <p:cNvPr id="8" name="Group 7">
            <a:extLst>
              <a:ext uri="{FF2B5EF4-FFF2-40B4-BE49-F238E27FC236}">
                <a16:creationId xmlns:a16="http://schemas.microsoft.com/office/drawing/2014/main" id="{04331A3B-F5E1-311D-318B-81ADA7FC09D5}"/>
              </a:ext>
            </a:extLst>
          </p:cNvPr>
          <p:cNvGrpSpPr/>
          <p:nvPr/>
        </p:nvGrpSpPr>
        <p:grpSpPr>
          <a:xfrm>
            <a:off x="2883458" y="2754300"/>
            <a:ext cx="1147916" cy="1113792"/>
            <a:chOff x="2581618" y="2674398"/>
            <a:chExt cx="1147916" cy="1113792"/>
          </a:xfrm>
        </p:grpSpPr>
        <p:sp>
          <p:nvSpPr>
            <p:cNvPr id="3" name="Oval 2">
              <a:extLst>
                <a:ext uri="{FF2B5EF4-FFF2-40B4-BE49-F238E27FC236}">
                  <a16:creationId xmlns:a16="http://schemas.microsoft.com/office/drawing/2014/main" id="{060D13EB-30DD-33B2-F00D-7002E281FC3A}"/>
                </a:ext>
              </a:extLst>
            </p:cNvPr>
            <p:cNvSpPr/>
            <p:nvPr/>
          </p:nvSpPr>
          <p:spPr>
            <a:xfrm>
              <a:off x="2581618" y="2674398"/>
              <a:ext cx="1147916" cy="1113792"/>
            </a:xfrm>
            <a:prstGeom prst="ellipse">
              <a:avLst/>
            </a:prstGeom>
            <a:ln>
              <a:solidFill>
                <a:srgbClr val="001A5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DE"/>
            </a:p>
          </p:txBody>
        </p:sp>
        <p:pic>
          <p:nvPicPr>
            <p:cNvPr id="1026" name="Picture 2">
              <a:extLst>
                <a:ext uri="{FF2B5EF4-FFF2-40B4-BE49-F238E27FC236}">
                  <a16:creationId xmlns:a16="http://schemas.microsoft.com/office/drawing/2014/main" id="{569C23CE-2FE2-EB0F-0B97-1023C1F82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8" r="138"/>
            <a:stretch/>
          </p:blipFill>
          <p:spPr bwMode="auto">
            <a:xfrm>
              <a:off x="2749117" y="2799372"/>
              <a:ext cx="812918" cy="86384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Rectangle: Rounded Corners 19">
            <a:extLst>
              <a:ext uri="{FF2B5EF4-FFF2-40B4-BE49-F238E27FC236}">
                <a16:creationId xmlns:a16="http://schemas.microsoft.com/office/drawing/2014/main" id="{17317941-D3A6-B357-495B-4B24FF4DE81E}"/>
              </a:ext>
            </a:extLst>
          </p:cNvPr>
          <p:cNvSpPr/>
          <p:nvPr/>
        </p:nvSpPr>
        <p:spPr>
          <a:xfrm>
            <a:off x="13022645" y="8011534"/>
            <a:ext cx="4217739" cy="3903867"/>
          </a:xfrm>
          <a:prstGeom prst="roundRect">
            <a:avLst>
              <a:gd name="adj" fmla="val 1782"/>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7" name="Group 6">
            <a:extLst>
              <a:ext uri="{FF2B5EF4-FFF2-40B4-BE49-F238E27FC236}">
                <a16:creationId xmlns:a16="http://schemas.microsoft.com/office/drawing/2014/main" id="{8F29687C-DBFA-B6BD-4A5C-E779EF4D51C5}"/>
              </a:ext>
            </a:extLst>
          </p:cNvPr>
          <p:cNvGrpSpPr/>
          <p:nvPr/>
        </p:nvGrpSpPr>
        <p:grpSpPr>
          <a:xfrm>
            <a:off x="4996095" y="5682836"/>
            <a:ext cx="2324099" cy="411106"/>
            <a:chOff x="7125128" y="780611"/>
            <a:chExt cx="4228672" cy="748003"/>
          </a:xfrm>
        </p:grpSpPr>
        <p:pic>
          <p:nvPicPr>
            <p:cNvPr id="4" name="Picture 4">
              <a:extLst>
                <a:ext uri="{FF2B5EF4-FFF2-40B4-BE49-F238E27FC236}">
                  <a16:creationId xmlns:a16="http://schemas.microsoft.com/office/drawing/2014/main" id="{CCAF5411-B8FB-9F97-7A36-1553F98F38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5" b="25"/>
            <a:stretch/>
          </p:blipFill>
          <p:spPr bwMode="auto">
            <a:xfrm>
              <a:off x="8114369" y="780611"/>
              <a:ext cx="1137786" cy="7480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The oldest university in Germany, FAU announced a new vision of its mission">
              <a:extLst>
                <a:ext uri="{FF2B5EF4-FFF2-40B4-BE49-F238E27FC236}">
                  <a16:creationId xmlns:a16="http://schemas.microsoft.com/office/drawing/2014/main" id="{F0CC92A8-ECFC-AF03-C86D-081E6C2004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509" b="15339"/>
            <a:stretch/>
          </p:blipFill>
          <p:spPr bwMode="auto">
            <a:xfrm>
              <a:off x="9510753" y="780611"/>
              <a:ext cx="1843047" cy="7480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746AE5EA-8109-7162-05E5-F9E72C1C36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7125128" y="780611"/>
              <a:ext cx="729759" cy="74800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7803253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17317941-D3A6-B357-495B-4B24FF4DE81E}"/>
              </a:ext>
            </a:extLst>
          </p:cNvPr>
          <p:cNvSpPr/>
          <p:nvPr/>
        </p:nvSpPr>
        <p:spPr>
          <a:xfrm>
            <a:off x="13022645" y="8011534"/>
            <a:ext cx="4217739" cy="3903867"/>
          </a:xfrm>
          <a:prstGeom prst="roundRect">
            <a:avLst>
              <a:gd name="adj" fmla="val 1782"/>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0" name="Picture 9">
            <a:extLst>
              <a:ext uri="{FF2B5EF4-FFF2-40B4-BE49-F238E27FC236}">
                <a16:creationId xmlns:a16="http://schemas.microsoft.com/office/drawing/2014/main" id="{CA3873B3-83D2-2D52-A4E1-B0D177F73B5E}"/>
              </a:ext>
            </a:extLst>
          </p:cNvPr>
          <p:cNvPicPr>
            <a:picLocks noChangeAspect="1"/>
          </p:cNvPicPr>
          <p:nvPr/>
        </p:nvPicPr>
        <p:blipFill>
          <a:blip r:embed="rId3"/>
          <a:stretch>
            <a:fillRect/>
          </a:stretch>
        </p:blipFill>
        <p:spPr>
          <a:xfrm>
            <a:off x="4355552" y="2428875"/>
            <a:ext cx="3480896" cy="2000250"/>
          </a:xfrm>
          <a:prstGeom prst="roundRect">
            <a:avLst/>
          </a:prstGeom>
          <a:ln>
            <a:solidFill>
              <a:srgbClr val="001A5E"/>
            </a:solidFill>
          </a:ln>
        </p:spPr>
      </p:pic>
    </p:spTree>
    <p:extLst>
      <p:ext uri="{BB962C8B-B14F-4D97-AF65-F5344CB8AC3E}">
        <p14:creationId xmlns:p14="http://schemas.microsoft.com/office/powerpoint/2010/main" val="343624924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410B29BA-690C-1659-2309-46BE647DCC1F}"/>
              </a:ext>
            </a:extLst>
          </p:cNvPr>
          <p:cNvSpPr>
            <a:spLocks noGrp="1"/>
          </p:cNvSpPr>
          <p:nvPr>
            <p:ph type="title"/>
          </p:nvPr>
        </p:nvSpPr>
        <p:spPr>
          <a:xfrm>
            <a:off x="838200" y="365125"/>
            <a:ext cx="10515600" cy="1325563"/>
          </a:xfrm>
        </p:spPr>
        <p:txBody>
          <a:bodyPr/>
          <a:lstStyle/>
          <a:p>
            <a:pPr algn="ctr"/>
            <a:r>
              <a:rPr lang="en-US" b="1">
                <a:solidFill>
                  <a:srgbClr val="001A5E"/>
                </a:solidFill>
                <a:latin typeface="Google Sans" panose="020B0503030502040204" pitchFamily="34" charset="0"/>
              </a:rPr>
              <a:t>Architecture</a:t>
            </a:r>
            <a:endParaRPr lang="en-DE" b="1">
              <a:solidFill>
                <a:srgbClr val="001A5E"/>
              </a:solidFill>
              <a:latin typeface="Google Sans" panose="020B0503030502040204" pitchFamily="34" charset="0"/>
            </a:endParaRPr>
          </a:p>
        </p:txBody>
      </p:sp>
      <p:sp>
        <p:nvSpPr>
          <p:cNvPr id="26" name="Rectangle: Rounded Corners 25">
            <a:extLst>
              <a:ext uri="{FF2B5EF4-FFF2-40B4-BE49-F238E27FC236}">
                <a16:creationId xmlns:a16="http://schemas.microsoft.com/office/drawing/2014/main" id="{1E3ED40C-FFBF-737D-80E7-05FCF2F2754D}"/>
              </a:ext>
            </a:extLst>
          </p:cNvPr>
          <p:cNvSpPr/>
          <p:nvPr/>
        </p:nvSpPr>
        <p:spPr>
          <a:xfrm>
            <a:off x="9370687" y="1710857"/>
            <a:ext cx="2127380" cy="1954141"/>
          </a:xfrm>
          <a:prstGeom prst="roundRect">
            <a:avLst/>
          </a:prstGeom>
          <a:solidFill>
            <a:schemeClr val="bg1"/>
          </a:solid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Google Sans" panose="020B0503030502040204" pitchFamily="34" charset="0"/>
            </a:endParaRPr>
          </a:p>
        </p:txBody>
      </p:sp>
      <p:pic>
        <p:nvPicPr>
          <p:cNvPr id="36" name="Graphic 35">
            <a:extLst>
              <a:ext uri="{FF2B5EF4-FFF2-40B4-BE49-F238E27FC236}">
                <a16:creationId xmlns:a16="http://schemas.microsoft.com/office/drawing/2014/main" id="{A5416BDC-3C08-8BB4-B146-0AF71A6B0F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24847" y="2500918"/>
            <a:ext cx="1466618" cy="374017"/>
          </a:xfrm>
          <a:prstGeom prst="rect">
            <a:avLst/>
          </a:prstGeom>
        </p:spPr>
      </p:pic>
      <p:grpSp>
        <p:nvGrpSpPr>
          <p:cNvPr id="55" name="Group 54">
            <a:extLst>
              <a:ext uri="{FF2B5EF4-FFF2-40B4-BE49-F238E27FC236}">
                <a16:creationId xmlns:a16="http://schemas.microsoft.com/office/drawing/2014/main" id="{E2C8005D-0EA4-6A9E-C98D-118DBB0CF87D}"/>
              </a:ext>
            </a:extLst>
          </p:cNvPr>
          <p:cNvGrpSpPr/>
          <p:nvPr/>
        </p:nvGrpSpPr>
        <p:grpSpPr>
          <a:xfrm>
            <a:off x="693933" y="1635793"/>
            <a:ext cx="1773220" cy="1481762"/>
            <a:chOff x="429206" y="1828798"/>
            <a:chExt cx="1773220" cy="1481762"/>
          </a:xfrm>
        </p:grpSpPr>
        <p:sp>
          <p:nvSpPr>
            <p:cNvPr id="24" name="Rectangle: Rounded Corners 23">
              <a:extLst>
                <a:ext uri="{FF2B5EF4-FFF2-40B4-BE49-F238E27FC236}">
                  <a16:creationId xmlns:a16="http://schemas.microsoft.com/office/drawing/2014/main" id="{1E0C562E-06E5-CB48-0AD5-1929A92C7489}"/>
                </a:ext>
              </a:extLst>
            </p:cNvPr>
            <p:cNvSpPr/>
            <p:nvPr/>
          </p:nvSpPr>
          <p:spPr>
            <a:xfrm>
              <a:off x="429206" y="1828798"/>
              <a:ext cx="1773220" cy="1481762"/>
            </a:xfrm>
            <a:prstGeom prst="roundRect">
              <a:avLst/>
            </a:prstGeom>
            <a:solidFill>
              <a:schemeClr val="bg1"/>
            </a:solid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r>
                <a:rPr lang="en-US">
                  <a:solidFill>
                    <a:schemeClr val="tx1"/>
                  </a:solidFill>
                  <a:latin typeface="Google Sans" panose="020B0503030502040204" pitchFamily="34" charset="0"/>
                </a:rPr>
                <a:t>Pages</a:t>
              </a:r>
            </a:p>
          </p:txBody>
        </p:sp>
        <p:pic>
          <p:nvPicPr>
            <p:cNvPr id="38" name="Graphic 37">
              <a:extLst>
                <a:ext uri="{FF2B5EF4-FFF2-40B4-BE49-F238E27FC236}">
                  <a16:creationId xmlns:a16="http://schemas.microsoft.com/office/drawing/2014/main" id="{C4428C45-8238-4EBD-3571-A32108C562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2871" y="1988969"/>
              <a:ext cx="1021551" cy="128195"/>
            </a:xfrm>
            <a:prstGeom prst="rect">
              <a:avLst/>
            </a:prstGeom>
          </p:spPr>
        </p:pic>
        <p:grpSp>
          <p:nvGrpSpPr>
            <p:cNvPr id="50" name="Group 49">
              <a:extLst>
                <a:ext uri="{FF2B5EF4-FFF2-40B4-BE49-F238E27FC236}">
                  <a16:creationId xmlns:a16="http://schemas.microsoft.com/office/drawing/2014/main" id="{B37BDBF9-04C9-8D2E-6C8E-D0BBC1A6F8FA}"/>
                </a:ext>
              </a:extLst>
            </p:cNvPr>
            <p:cNvGrpSpPr/>
            <p:nvPr/>
          </p:nvGrpSpPr>
          <p:grpSpPr>
            <a:xfrm>
              <a:off x="773204" y="2376241"/>
              <a:ext cx="1159678" cy="391154"/>
              <a:chOff x="911760" y="2357469"/>
              <a:chExt cx="1159678" cy="391154"/>
            </a:xfrm>
          </p:grpSpPr>
          <p:pic>
            <p:nvPicPr>
              <p:cNvPr id="19" name="Graphic 18" descr="Paper outline">
                <a:extLst>
                  <a:ext uri="{FF2B5EF4-FFF2-40B4-BE49-F238E27FC236}">
                    <a16:creationId xmlns:a16="http://schemas.microsoft.com/office/drawing/2014/main" id="{C949BAB0-5D5F-2210-16DF-5F14A07A58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1760" y="2357470"/>
                <a:ext cx="386875" cy="386875"/>
              </a:xfrm>
              <a:prstGeom prst="rect">
                <a:avLst/>
              </a:prstGeom>
            </p:spPr>
          </p:pic>
          <p:pic>
            <p:nvPicPr>
              <p:cNvPr id="46" name="Graphic 45" descr="Paper outline">
                <a:extLst>
                  <a:ext uri="{FF2B5EF4-FFF2-40B4-BE49-F238E27FC236}">
                    <a16:creationId xmlns:a16="http://schemas.microsoft.com/office/drawing/2014/main" id="{DA72E18C-9425-E4A9-99D8-A3FAB40BE2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98635" y="2357469"/>
                <a:ext cx="386875" cy="386875"/>
              </a:xfrm>
              <a:prstGeom prst="rect">
                <a:avLst/>
              </a:prstGeom>
            </p:spPr>
          </p:pic>
          <p:pic>
            <p:nvPicPr>
              <p:cNvPr id="47" name="Graphic 46" descr="Paper outline">
                <a:extLst>
                  <a:ext uri="{FF2B5EF4-FFF2-40B4-BE49-F238E27FC236}">
                    <a16:creationId xmlns:a16="http://schemas.microsoft.com/office/drawing/2014/main" id="{EBB40776-C697-2BAA-F4F7-3691C3EAF6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84563" y="2361748"/>
                <a:ext cx="386875" cy="386875"/>
              </a:xfrm>
              <a:prstGeom prst="rect">
                <a:avLst/>
              </a:prstGeom>
            </p:spPr>
          </p:pic>
        </p:grpSp>
      </p:grpSp>
      <p:grpSp>
        <p:nvGrpSpPr>
          <p:cNvPr id="57" name="Group 56">
            <a:extLst>
              <a:ext uri="{FF2B5EF4-FFF2-40B4-BE49-F238E27FC236}">
                <a16:creationId xmlns:a16="http://schemas.microsoft.com/office/drawing/2014/main" id="{0EA70CBE-15B9-4CA3-B3A7-6ED53D3DB4C7}"/>
              </a:ext>
            </a:extLst>
          </p:cNvPr>
          <p:cNvGrpSpPr/>
          <p:nvPr/>
        </p:nvGrpSpPr>
        <p:grpSpPr>
          <a:xfrm>
            <a:off x="693933" y="5011113"/>
            <a:ext cx="1773220" cy="1481762"/>
            <a:chOff x="429206" y="5204118"/>
            <a:chExt cx="1773220" cy="1481762"/>
          </a:xfrm>
        </p:grpSpPr>
        <p:sp>
          <p:nvSpPr>
            <p:cNvPr id="7" name="Rectangle: Rounded Corners 6">
              <a:extLst>
                <a:ext uri="{FF2B5EF4-FFF2-40B4-BE49-F238E27FC236}">
                  <a16:creationId xmlns:a16="http://schemas.microsoft.com/office/drawing/2014/main" id="{375A14A3-EA69-E978-0BE1-B8D86E8697CA}"/>
                </a:ext>
              </a:extLst>
            </p:cNvPr>
            <p:cNvSpPr/>
            <p:nvPr/>
          </p:nvSpPr>
          <p:spPr>
            <a:xfrm>
              <a:off x="429206" y="5204118"/>
              <a:ext cx="1773220" cy="1481762"/>
            </a:xfrm>
            <a:prstGeom prst="roundRect">
              <a:avLst/>
            </a:prstGeom>
            <a:solidFill>
              <a:schemeClr val="bg1"/>
            </a:solid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r>
                <a:rPr lang="en-US">
                  <a:solidFill>
                    <a:schemeClr val="tx1"/>
                  </a:solidFill>
                  <a:latin typeface="Google Sans" panose="020B0503030502040204" pitchFamily="34" charset="0"/>
                </a:rPr>
                <a:t>Documents</a:t>
              </a:r>
            </a:p>
          </p:txBody>
        </p:sp>
        <p:pic>
          <p:nvPicPr>
            <p:cNvPr id="9" name="Picture 8" descr="A close up of a logo&#10;&#10;Description automatically generated">
              <a:extLst>
                <a:ext uri="{FF2B5EF4-FFF2-40B4-BE49-F238E27FC236}">
                  <a16:creationId xmlns:a16="http://schemas.microsoft.com/office/drawing/2014/main" id="{2A9D364D-AAA7-5C08-B25E-7DC4ED58DC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2871" y="5362018"/>
              <a:ext cx="919202" cy="253700"/>
            </a:xfrm>
            <a:prstGeom prst="rect">
              <a:avLst/>
            </a:prstGeom>
          </p:spPr>
        </p:pic>
        <p:grpSp>
          <p:nvGrpSpPr>
            <p:cNvPr id="45" name="Group 44">
              <a:extLst>
                <a:ext uri="{FF2B5EF4-FFF2-40B4-BE49-F238E27FC236}">
                  <a16:creationId xmlns:a16="http://schemas.microsoft.com/office/drawing/2014/main" id="{548AEFBC-0BC6-EABB-299C-5F4C760C2B4C}"/>
                </a:ext>
              </a:extLst>
            </p:cNvPr>
            <p:cNvGrpSpPr/>
            <p:nvPr/>
          </p:nvGrpSpPr>
          <p:grpSpPr>
            <a:xfrm>
              <a:off x="741530" y="5745640"/>
              <a:ext cx="1148571" cy="398717"/>
              <a:chOff x="872605" y="5739719"/>
              <a:chExt cx="1148571" cy="398717"/>
            </a:xfrm>
          </p:grpSpPr>
          <p:pic>
            <p:nvPicPr>
              <p:cNvPr id="35" name="Graphic 34" descr="Document outline">
                <a:extLst>
                  <a:ext uri="{FF2B5EF4-FFF2-40B4-BE49-F238E27FC236}">
                    <a16:creationId xmlns:a16="http://schemas.microsoft.com/office/drawing/2014/main" id="{559FC17F-418D-74F2-D69C-E0773B7471D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2605" y="5751561"/>
                <a:ext cx="386875" cy="386875"/>
              </a:xfrm>
              <a:prstGeom prst="rect">
                <a:avLst/>
              </a:prstGeom>
            </p:spPr>
          </p:pic>
          <p:pic>
            <p:nvPicPr>
              <p:cNvPr id="42" name="Graphic 41" descr="Document outline">
                <a:extLst>
                  <a:ext uri="{FF2B5EF4-FFF2-40B4-BE49-F238E27FC236}">
                    <a16:creationId xmlns:a16="http://schemas.microsoft.com/office/drawing/2014/main" id="{AB0F4B0B-B72C-F4B3-972F-8AF3E6E5DB0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53453" y="5739719"/>
                <a:ext cx="386875" cy="386875"/>
              </a:xfrm>
              <a:prstGeom prst="rect">
                <a:avLst/>
              </a:prstGeom>
            </p:spPr>
          </p:pic>
          <p:pic>
            <p:nvPicPr>
              <p:cNvPr id="43" name="Graphic 42" descr="Document outline">
                <a:extLst>
                  <a:ext uri="{FF2B5EF4-FFF2-40B4-BE49-F238E27FC236}">
                    <a16:creationId xmlns:a16="http://schemas.microsoft.com/office/drawing/2014/main" id="{6121C613-660A-02AC-73FC-311B94FCA74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34301" y="5739719"/>
                <a:ext cx="386875" cy="386875"/>
              </a:xfrm>
              <a:prstGeom prst="rect">
                <a:avLst/>
              </a:prstGeom>
            </p:spPr>
          </p:pic>
        </p:grpSp>
      </p:grpSp>
      <p:grpSp>
        <p:nvGrpSpPr>
          <p:cNvPr id="3" name="Group 2">
            <a:extLst>
              <a:ext uri="{FF2B5EF4-FFF2-40B4-BE49-F238E27FC236}">
                <a16:creationId xmlns:a16="http://schemas.microsoft.com/office/drawing/2014/main" id="{D7400B93-479C-EF00-2716-2C2563556173}"/>
              </a:ext>
            </a:extLst>
          </p:cNvPr>
          <p:cNvGrpSpPr/>
          <p:nvPr/>
        </p:nvGrpSpPr>
        <p:grpSpPr>
          <a:xfrm>
            <a:off x="6367476" y="4176024"/>
            <a:ext cx="2306898" cy="1763486"/>
            <a:chOff x="7041577" y="4077118"/>
            <a:chExt cx="2306898" cy="1763486"/>
          </a:xfrm>
        </p:grpSpPr>
        <p:sp>
          <p:nvSpPr>
            <p:cNvPr id="25" name="Rectangle: Rounded Corners 24">
              <a:extLst>
                <a:ext uri="{FF2B5EF4-FFF2-40B4-BE49-F238E27FC236}">
                  <a16:creationId xmlns:a16="http://schemas.microsoft.com/office/drawing/2014/main" id="{CC42FAE8-CDC1-107B-6981-02FC100A78F9}"/>
                </a:ext>
              </a:extLst>
            </p:cNvPr>
            <p:cNvSpPr/>
            <p:nvPr/>
          </p:nvSpPr>
          <p:spPr>
            <a:xfrm>
              <a:off x="7041577" y="4077118"/>
              <a:ext cx="2306898" cy="1763486"/>
            </a:xfrm>
            <a:prstGeom prst="roundRect">
              <a:avLst/>
            </a:prstGeom>
            <a:solidFill>
              <a:schemeClr val="bg1"/>
            </a:solid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r>
                <a:rPr lang="en-US">
                  <a:solidFill>
                    <a:schemeClr val="tx1"/>
                  </a:solidFill>
                  <a:latin typeface="Google Sans" panose="020B0503030502040204" pitchFamily="34" charset="0"/>
                </a:rPr>
                <a:t>Vector Database</a:t>
              </a:r>
              <a:endParaRPr lang="en-DE">
                <a:solidFill>
                  <a:schemeClr val="tx1"/>
                </a:solidFill>
                <a:latin typeface="Google Sans" panose="020B0503030502040204" pitchFamily="34" charset="0"/>
              </a:endParaRPr>
            </a:p>
          </p:txBody>
        </p:sp>
        <p:pic>
          <p:nvPicPr>
            <p:cNvPr id="40" name="Picture 39" descr="A yellow and green hexagon logo&#10;&#10;Description automatically generated">
              <a:extLst>
                <a:ext uri="{FF2B5EF4-FFF2-40B4-BE49-F238E27FC236}">
                  <a16:creationId xmlns:a16="http://schemas.microsoft.com/office/drawing/2014/main" id="{3E630B9C-617B-650A-BD93-9246E45F5D9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97853" y="4202908"/>
              <a:ext cx="841380" cy="282634"/>
            </a:xfrm>
            <a:prstGeom prst="rect">
              <a:avLst/>
            </a:prstGeom>
          </p:spPr>
        </p:pic>
        <p:pic>
          <p:nvPicPr>
            <p:cNvPr id="60" name="Graphic 59" descr="Database outline">
              <a:extLst>
                <a:ext uri="{FF2B5EF4-FFF2-40B4-BE49-F238E27FC236}">
                  <a16:creationId xmlns:a16="http://schemas.microsoft.com/office/drawing/2014/main" id="{CBAC6E05-6CA5-0E87-653E-E17A46D055C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44073" y="4679053"/>
              <a:ext cx="492709" cy="492709"/>
            </a:xfrm>
            <a:prstGeom prst="rect">
              <a:avLst/>
            </a:prstGeom>
          </p:spPr>
        </p:pic>
      </p:grpSp>
      <p:grpSp>
        <p:nvGrpSpPr>
          <p:cNvPr id="2" name="Group 1">
            <a:extLst>
              <a:ext uri="{FF2B5EF4-FFF2-40B4-BE49-F238E27FC236}">
                <a16:creationId xmlns:a16="http://schemas.microsoft.com/office/drawing/2014/main" id="{BDA7890E-8256-442B-6794-885EDAF9B7F5}"/>
              </a:ext>
            </a:extLst>
          </p:cNvPr>
          <p:cNvGrpSpPr/>
          <p:nvPr/>
        </p:nvGrpSpPr>
        <p:grpSpPr>
          <a:xfrm>
            <a:off x="3084172" y="3182591"/>
            <a:ext cx="2355998" cy="1763486"/>
            <a:chOff x="3010674" y="3336550"/>
            <a:chExt cx="2355998" cy="1763486"/>
          </a:xfrm>
        </p:grpSpPr>
        <p:sp>
          <p:nvSpPr>
            <p:cNvPr id="28" name="Rectangle: Rounded Corners 27">
              <a:extLst>
                <a:ext uri="{FF2B5EF4-FFF2-40B4-BE49-F238E27FC236}">
                  <a16:creationId xmlns:a16="http://schemas.microsoft.com/office/drawing/2014/main" id="{0B627CCA-3EBC-C335-E62C-3C4291013DB9}"/>
                </a:ext>
              </a:extLst>
            </p:cNvPr>
            <p:cNvSpPr/>
            <p:nvPr/>
          </p:nvSpPr>
          <p:spPr>
            <a:xfrm>
              <a:off x="3010674" y="3336550"/>
              <a:ext cx="2355998" cy="1763486"/>
            </a:xfrm>
            <a:prstGeom prst="roundRect">
              <a:avLst/>
            </a:prstGeom>
            <a:solidFill>
              <a:schemeClr val="bg1"/>
            </a:solid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r>
                <a:rPr lang="en-US">
                  <a:solidFill>
                    <a:schemeClr val="tx1"/>
                  </a:solidFill>
                  <a:latin typeface="Google Sans" panose="020B0503030502040204" pitchFamily="34" charset="0"/>
                </a:rPr>
                <a:t>Data Processing</a:t>
              </a:r>
              <a:endParaRPr lang="en-DE">
                <a:solidFill>
                  <a:schemeClr val="tx1"/>
                </a:solidFill>
                <a:latin typeface="Google Sans" panose="020B0503030502040204" pitchFamily="34" charset="0"/>
              </a:endParaRPr>
            </a:p>
          </p:txBody>
        </p:sp>
        <p:pic>
          <p:nvPicPr>
            <p:cNvPr id="62" name="Graphic 61" descr="Arrow circle outline">
              <a:extLst>
                <a:ext uri="{FF2B5EF4-FFF2-40B4-BE49-F238E27FC236}">
                  <a16:creationId xmlns:a16="http://schemas.microsoft.com/office/drawing/2014/main" id="{D0A14C4A-6E1C-DC64-79C1-F82A9626B7F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37980" y="3887002"/>
              <a:ext cx="492709" cy="492709"/>
            </a:xfrm>
            <a:prstGeom prst="rect">
              <a:avLst/>
            </a:prstGeom>
          </p:spPr>
        </p:pic>
      </p:grpSp>
      <p:grpSp>
        <p:nvGrpSpPr>
          <p:cNvPr id="56" name="Group 55">
            <a:extLst>
              <a:ext uri="{FF2B5EF4-FFF2-40B4-BE49-F238E27FC236}">
                <a16:creationId xmlns:a16="http://schemas.microsoft.com/office/drawing/2014/main" id="{C72F7C06-5E9A-0F75-EDDA-4D9B3770F2E5}"/>
              </a:ext>
            </a:extLst>
          </p:cNvPr>
          <p:cNvGrpSpPr/>
          <p:nvPr/>
        </p:nvGrpSpPr>
        <p:grpSpPr>
          <a:xfrm>
            <a:off x="693933" y="3323453"/>
            <a:ext cx="1773220" cy="1481762"/>
            <a:chOff x="429206" y="3516458"/>
            <a:chExt cx="1773220" cy="1481762"/>
          </a:xfrm>
        </p:grpSpPr>
        <p:sp>
          <p:nvSpPr>
            <p:cNvPr id="4" name="Rectangle: Rounded Corners 3">
              <a:extLst>
                <a:ext uri="{FF2B5EF4-FFF2-40B4-BE49-F238E27FC236}">
                  <a16:creationId xmlns:a16="http://schemas.microsoft.com/office/drawing/2014/main" id="{B051EAB3-EDF7-C56F-64AF-F54567CD820D}"/>
                </a:ext>
              </a:extLst>
            </p:cNvPr>
            <p:cNvSpPr/>
            <p:nvPr/>
          </p:nvSpPr>
          <p:spPr>
            <a:xfrm>
              <a:off x="429206" y="3516458"/>
              <a:ext cx="1773220" cy="1481762"/>
            </a:xfrm>
            <a:prstGeom prst="roundRect">
              <a:avLst/>
            </a:prstGeom>
            <a:solidFill>
              <a:schemeClr val="bg1"/>
            </a:solid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r>
                <a:rPr lang="en-US">
                  <a:solidFill>
                    <a:schemeClr val="tx1"/>
                  </a:solidFill>
                  <a:latin typeface="Google Sans" panose="020B0503030502040204" pitchFamily="34" charset="0"/>
                </a:rPr>
                <a:t>Messages</a:t>
              </a:r>
            </a:p>
          </p:txBody>
        </p:sp>
        <p:pic>
          <p:nvPicPr>
            <p:cNvPr id="6" name="Graphic 5">
              <a:extLst>
                <a:ext uri="{FF2B5EF4-FFF2-40B4-BE49-F238E27FC236}">
                  <a16:creationId xmlns:a16="http://schemas.microsoft.com/office/drawing/2014/main" id="{B7B5364C-8193-78D9-B970-F23DAED1BD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2872" y="3676250"/>
              <a:ext cx="712702" cy="181753"/>
            </a:xfrm>
            <a:prstGeom prst="rect">
              <a:avLst/>
            </a:prstGeom>
          </p:spPr>
        </p:pic>
        <p:grpSp>
          <p:nvGrpSpPr>
            <p:cNvPr id="49" name="Group 48">
              <a:extLst>
                <a:ext uri="{FF2B5EF4-FFF2-40B4-BE49-F238E27FC236}">
                  <a16:creationId xmlns:a16="http://schemas.microsoft.com/office/drawing/2014/main" id="{4E072516-A046-580B-5884-57D9922186EA}"/>
                </a:ext>
              </a:extLst>
            </p:cNvPr>
            <p:cNvGrpSpPr/>
            <p:nvPr/>
          </p:nvGrpSpPr>
          <p:grpSpPr>
            <a:xfrm>
              <a:off x="862057" y="4054152"/>
              <a:ext cx="847034" cy="386875"/>
              <a:chOff x="1111224" y="4043060"/>
              <a:chExt cx="847034" cy="386875"/>
            </a:xfrm>
          </p:grpSpPr>
          <p:pic>
            <p:nvPicPr>
              <p:cNvPr id="13" name="Graphic 12" descr="Chat outline">
                <a:extLst>
                  <a:ext uri="{FF2B5EF4-FFF2-40B4-BE49-F238E27FC236}">
                    <a16:creationId xmlns:a16="http://schemas.microsoft.com/office/drawing/2014/main" id="{54AD8E7D-E5A6-D70C-6CEC-0D80A9B87F1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11224" y="4043060"/>
                <a:ext cx="386875" cy="386875"/>
              </a:xfrm>
              <a:prstGeom prst="rect">
                <a:avLst/>
              </a:prstGeom>
            </p:spPr>
          </p:pic>
          <p:pic>
            <p:nvPicPr>
              <p:cNvPr id="48" name="Graphic 47" descr="Chat outline">
                <a:extLst>
                  <a:ext uri="{FF2B5EF4-FFF2-40B4-BE49-F238E27FC236}">
                    <a16:creationId xmlns:a16="http://schemas.microsoft.com/office/drawing/2014/main" id="{5E14D65B-FD55-E35C-DBD5-ED11FB45247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571383" y="4043060"/>
                <a:ext cx="386875" cy="386875"/>
              </a:xfrm>
              <a:prstGeom prst="rect">
                <a:avLst/>
              </a:prstGeom>
            </p:spPr>
          </p:pic>
        </p:grpSp>
      </p:grpSp>
      <p:cxnSp>
        <p:nvCxnSpPr>
          <p:cNvPr id="12" name="Connector: Elbow 11">
            <a:extLst>
              <a:ext uri="{FF2B5EF4-FFF2-40B4-BE49-F238E27FC236}">
                <a16:creationId xmlns:a16="http://schemas.microsoft.com/office/drawing/2014/main" id="{FA52FFEC-8C52-BCF5-A04F-FBDC73E896E8}"/>
              </a:ext>
            </a:extLst>
          </p:cNvPr>
          <p:cNvCxnSpPr>
            <a:cxnSpLocks/>
            <a:stCxn id="24" idx="3"/>
            <a:endCxn id="28" idx="0"/>
          </p:cNvCxnSpPr>
          <p:nvPr/>
        </p:nvCxnSpPr>
        <p:spPr>
          <a:xfrm>
            <a:off x="2467153" y="2376674"/>
            <a:ext cx="1795018" cy="805917"/>
          </a:xfrm>
          <a:prstGeom prst="bentConnector2">
            <a:avLst/>
          </a:prstGeom>
          <a:ln w="76200">
            <a:solidFill>
              <a:srgbClr val="001A5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A3F347CE-3B64-BC50-549E-C7A2B943CF59}"/>
              </a:ext>
            </a:extLst>
          </p:cNvPr>
          <p:cNvCxnSpPr>
            <a:cxnSpLocks/>
            <a:stCxn id="7" idx="3"/>
            <a:endCxn id="28" idx="2"/>
          </p:cNvCxnSpPr>
          <p:nvPr/>
        </p:nvCxnSpPr>
        <p:spPr>
          <a:xfrm flipV="1">
            <a:off x="2467153" y="4946077"/>
            <a:ext cx="1795018" cy="805917"/>
          </a:xfrm>
          <a:prstGeom prst="bentConnector2">
            <a:avLst/>
          </a:prstGeom>
          <a:ln w="76200">
            <a:solidFill>
              <a:srgbClr val="001A5E"/>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5A31179-4BB3-8E39-2EFC-B96771901D9C}"/>
              </a:ext>
            </a:extLst>
          </p:cNvPr>
          <p:cNvCxnSpPr>
            <a:stCxn id="4" idx="3"/>
            <a:endCxn id="28" idx="1"/>
          </p:cNvCxnSpPr>
          <p:nvPr/>
        </p:nvCxnSpPr>
        <p:spPr>
          <a:xfrm>
            <a:off x="2467153" y="4064334"/>
            <a:ext cx="617019" cy="0"/>
          </a:xfrm>
          <a:prstGeom prst="straightConnector1">
            <a:avLst/>
          </a:prstGeom>
          <a:ln w="76200">
            <a:solidFill>
              <a:srgbClr val="001A5E"/>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FF3E7017-70BA-0E78-775F-B181A731BC6B}"/>
              </a:ext>
            </a:extLst>
          </p:cNvPr>
          <p:cNvCxnSpPr>
            <a:cxnSpLocks/>
            <a:stCxn id="28" idx="3"/>
            <a:endCxn id="25" idx="1"/>
          </p:cNvCxnSpPr>
          <p:nvPr/>
        </p:nvCxnSpPr>
        <p:spPr>
          <a:xfrm>
            <a:off x="5440170" y="4064334"/>
            <a:ext cx="927306" cy="993433"/>
          </a:xfrm>
          <a:prstGeom prst="bentConnector3">
            <a:avLst>
              <a:gd name="adj1" fmla="val 50000"/>
            </a:avLst>
          </a:prstGeom>
          <a:ln w="76200">
            <a:solidFill>
              <a:srgbClr val="001A5E"/>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52BB564-1179-8A36-A702-BEC67C3F3BA8}"/>
              </a:ext>
            </a:extLst>
          </p:cNvPr>
          <p:cNvCxnSpPr>
            <a:cxnSpLocks/>
            <a:stCxn id="25" idx="0"/>
            <a:endCxn id="27" idx="2"/>
          </p:cNvCxnSpPr>
          <p:nvPr/>
        </p:nvCxnSpPr>
        <p:spPr>
          <a:xfrm flipH="1" flipV="1">
            <a:off x="7517551" y="3474345"/>
            <a:ext cx="3374" cy="701679"/>
          </a:xfrm>
          <a:prstGeom prst="straightConnector1">
            <a:avLst/>
          </a:prstGeom>
          <a:ln w="76200">
            <a:solidFill>
              <a:srgbClr val="001A5E"/>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8123A66-E832-1A08-E356-7C75827E280C}"/>
              </a:ext>
            </a:extLst>
          </p:cNvPr>
          <p:cNvCxnSpPr>
            <a:cxnSpLocks/>
          </p:cNvCxnSpPr>
          <p:nvPr/>
        </p:nvCxnSpPr>
        <p:spPr>
          <a:xfrm flipV="1">
            <a:off x="8674374" y="2968521"/>
            <a:ext cx="696313" cy="1"/>
          </a:xfrm>
          <a:prstGeom prst="straightConnector1">
            <a:avLst/>
          </a:prstGeom>
          <a:ln w="76200">
            <a:solidFill>
              <a:srgbClr val="001A5E"/>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3C9B90E9-5AD8-177B-788C-AE0C1A5E59B0}"/>
              </a:ext>
            </a:extLst>
          </p:cNvPr>
          <p:cNvCxnSpPr>
            <a:cxnSpLocks/>
          </p:cNvCxnSpPr>
          <p:nvPr/>
        </p:nvCxnSpPr>
        <p:spPr>
          <a:xfrm flipH="1">
            <a:off x="8674373" y="2339688"/>
            <a:ext cx="696313" cy="1"/>
          </a:xfrm>
          <a:prstGeom prst="straightConnector1">
            <a:avLst/>
          </a:prstGeom>
          <a:ln w="76200">
            <a:solidFill>
              <a:srgbClr val="001A5E"/>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4A15EA63-3B20-254E-66CF-8D7A8BA60E68}"/>
              </a:ext>
            </a:extLst>
          </p:cNvPr>
          <p:cNvGrpSpPr/>
          <p:nvPr/>
        </p:nvGrpSpPr>
        <p:grpSpPr>
          <a:xfrm>
            <a:off x="6360727" y="1710859"/>
            <a:ext cx="2313647" cy="1763486"/>
            <a:chOff x="6360727" y="1710859"/>
            <a:chExt cx="2313647" cy="1763486"/>
          </a:xfrm>
        </p:grpSpPr>
        <p:sp>
          <p:nvSpPr>
            <p:cNvPr id="27" name="Rectangle: Rounded Corners 26">
              <a:extLst>
                <a:ext uri="{FF2B5EF4-FFF2-40B4-BE49-F238E27FC236}">
                  <a16:creationId xmlns:a16="http://schemas.microsoft.com/office/drawing/2014/main" id="{A5A7DC26-7D49-D667-3D6A-0D11D4234952}"/>
                </a:ext>
              </a:extLst>
            </p:cNvPr>
            <p:cNvSpPr/>
            <p:nvPr/>
          </p:nvSpPr>
          <p:spPr>
            <a:xfrm>
              <a:off x="6360727" y="1710859"/>
              <a:ext cx="2313647" cy="1763486"/>
            </a:xfrm>
            <a:prstGeom prst="roundRect">
              <a:avLst/>
            </a:prstGeom>
            <a:solidFill>
              <a:schemeClr val="bg1"/>
            </a:solid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r>
                <a:rPr lang="en-US" err="1">
                  <a:solidFill>
                    <a:schemeClr val="tx1"/>
                  </a:solidFill>
                  <a:latin typeface="Google Sans" panose="020B0503030502040204" pitchFamily="34" charset="0"/>
                </a:rPr>
                <a:t>QABot</a:t>
              </a:r>
              <a:endParaRPr lang="en-DE">
                <a:solidFill>
                  <a:schemeClr val="tx1"/>
                </a:solidFill>
                <a:latin typeface="Google Sans" panose="020B0503030502040204" pitchFamily="34" charset="0"/>
              </a:endParaRPr>
            </a:p>
          </p:txBody>
        </p:sp>
        <p:pic>
          <p:nvPicPr>
            <p:cNvPr id="8" name="Graphic 7" descr="Robot outline">
              <a:extLst>
                <a:ext uri="{FF2B5EF4-FFF2-40B4-BE49-F238E27FC236}">
                  <a16:creationId xmlns:a16="http://schemas.microsoft.com/office/drawing/2014/main" id="{C9468E4D-B2C6-8767-E07E-205C2B88B62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164149" y="2114353"/>
              <a:ext cx="704354" cy="704354"/>
            </a:xfrm>
            <a:prstGeom prst="rect">
              <a:avLst/>
            </a:prstGeom>
          </p:spPr>
        </p:pic>
      </p:grpSp>
      <p:sp>
        <p:nvSpPr>
          <p:cNvPr id="11" name="Rectangle: Rounded Corners 10">
            <a:extLst>
              <a:ext uri="{FF2B5EF4-FFF2-40B4-BE49-F238E27FC236}">
                <a16:creationId xmlns:a16="http://schemas.microsoft.com/office/drawing/2014/main" id="{94773EC9-9D98-9119-7877-4F1EFA07793D}"/>
              </a:ext>
            </a:extLst>
          </p:cNvPr>
          <p:cNvSpPr/>
          <p:nvPr/>
        </p:nvSpPr>
        <p:spPr>
          <a:xfrm>
            <a:off x="9379941" y="1703555"/>
            <a:ext cx="2127379" cy="1954137"/>
          </a:xfrm>
          <a:prstGeom prst="roundRect">
            <a:avLst>
              <a:gd name="adj" fmla="val 14844"/>
            </a:avLst>
          </a:prstGeom>
          <a:blipFill dpi="0" rotWithShape="1">
            <a:blip r:embed="rId21">
              <a:extLst>
                <a:ext uri="{28A0092B-C50C-407E-A947-70E740481C1C}">
                  <a14:useLocalDpi xmlns:a14="http://schemas.microsoft.com/office/drawing/2010/main" val="0"/>
                </a:ext>
              </a:extLst>
            </a:blip>
            <a:srcRect/>
            <a:stretch>
              <a:fillRect/>
            </a:stretch>
          </a:blipFill>
          <a:ln>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custDataLst>
      <p:tags r:id="rId1"/>
    </p:custDataLst>
    <p:extLst>
      <p:ext uri="{BB962C8B-B14F-4D97-AF65-F5344CB8AC3E}">
        <p14:creationId xmlns:p14="http://schemas.microsoft.com/office/powerpoint/2010/main" val="3910951067"/>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ED4E9-4A93-3072-A2DA-A2FC29AA0174}"/>
              </a:ext>
            </a:extLst>
          </p:cNvPr>
          <p:cNvSpPr>
            <a:spLocks noGrp="1"/>
          </p:cNvSpPr>
          <p:nvPr>
            <p:ph type="title"/>
          </p:nvPr>
        </p:nvSpPr>
        <p:spPr>
          <a:xfrm>
            <a:off x="838200" y="497183"/>
            <a:ext cx="5867400" cy="1517968"/>
          </a:xfrm>
        </p:spPr>
        <p:txBody>
          <a:bodyPr>
            <a:normAutofit/>
          </a:bodyPr>
          <a:lstStyle/>
          <a:p>
            <a:pPr algn="ctr"/>
            <a:r>
              <a:rPr lang="en-US" sz="6000" b="1">
                <a:solidFill>
                  <a:srgbClr val="001A5E"/>
                </a:solidFill>
                <a:latin typeface="Google Sans" panose="020B0503030502040204" pitchFamily="34" charset="0"/>
              </a:rPr>
              <a:t>QAChat</a:t>
            </a:r>
            <a:endParaRPr lang="en-DE" sz="6000" b="1">
              <a:solidFill>
                <a:srgbClr val="001A5E"/>
              </a:solidFill>
              <a:latin typeface="Google Sans" panose="020B0503030502040204" pitchFamily="34" charset="0"/>
            </a:endParaRPr>
          </a:p>
        </p:txBody>
      </p:sp>
      <p:graphicFrame>
        <p:nvGraphicFramePr>
          <p:cNvPr id="1042" name="Content Placeholder 2">
            <a:extLst>
              <a:ext uri="{FF2B5EF4-FFF2-40B4-BE49-F238E27FC236}">
                <a16:creationId xmlns:a16="http://schemas.microsoft.com/office/drawing/2014/main" id="{8F9D2BBF-4A81-33CD-328B-D04A66AA22D3}"/>
              </a:ext>
            </a:extLst>
          </p:cNvPr>
          <p:cNvGraphicFramePr>
            <a:graphicFrameLocks noGrp="1"/>
          </p:cNvGraphicFramePr>
          <p:nvPr>
            <p:ph idx="1"/>
            <p:extLst>
              <p:ext uri="{D42A27DB-BD31-4B8C-83A1-F6EECF244321}">
                <p14:modId xmlns:p14="http://schemas.microsoft.com/office/powerpoint/2010/main" val="1139698073"/>
              </p:ext>
            </p:extLst>
          </p:nvPr>
        </p:nvGraphicFramePr>
        <p:xfrm>
          <a:off x="838200" y="2150088"/>
          <a:ext cx="5867400" cy="3903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a:extLst>
              <a:ext uri="{FF2B5EF4-FFF2-40B4-BE49-F238E27FC236}">
                <a16:creationId xmlns:a16="http://schemas.microsoft.com/office/drawing/2014/main" id="{C32D2C2C-4211-717F-172F-3A2B5F60A8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25" b="25"/>
          <a:stretch/>
        </p:blipFill>
        <p:spPr bwMode="auto">
          <a:xfrm>
            <a:off x="8114369" y="780611"/>
            <a:ext cx="1137786" cy="7480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oldest university in Germany, FAU announced a new vision of its mission">
            <a:extLst>
              <a:ext uri="{FF2B5EF4-FFF2-40B4-BE49-F238E27FC236}">
                <a16:creationId xmlns:a16="http://schemas.microsoft.com/office/drawing/2014/main" id="{D71300B4-89DD-5EE1-71AB-42EDF6F9020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2509" b="15339"/>
          <a:stretch/>
        </p:blipFill>
        <p:spPr bwMode="auto">
          <a:xfrm>
            <a:off x="9510753" y="780611"/>
            <a:ext cx="1843047" cy="7480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CD6038F-25AE-30CE-162F-9CA45D1AF62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7125128" y="780611"/>
            <a:ext cx="729759" cy="74800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FC65FB69-D270-1EC0-6998-49C074F2D1CC}"/>
              </a:ext>
            </a:extLst>
          </p:cNvPr>
          <p:cNvGrpSpPr/>
          <p:nvPr/>
        </p:nvGrpSpPr>
        <p:grpSpPr>
          <a:xfrm>
            <a:off x="838200" y="629953"/>
            <a:ext cx="1147916" cy="1113792"/>
            <a:chOff x="838200" y="629953"/>
            <a:chExt cx="1147916" cy="1113792"/>
          </a:xfrm>
        </p:grpSpPr>
        <p:sp>
          <p:nvSpPr>
            <p:cNvPr id="3" name="Oval 2">
              <a:extLst>
                <a:ext uri="{FF2B5EF4-FFF2-40B4-BE49-F238E27FC236}">
                  <a16:creationId xmlns:a16="http://schemas.microsoft.com/office/drawing/2014/main" id="{060D13EB-30DD-33B2-F00D-7002E281FC3A}"/>
                </a:ext>
              </a:extLst>
            </p:cNvPr>
            <p:cNvSpPr/>
            <p:nvPr/>
          </p:nvSpPr>
          <p:spPr>
            <a:xfrm>
              <a:off x="838200" y="629953"/>
              <a:ext cx="1147916" cy="1113792"/>
            </a:xfrm>
            <a:prstGeom prst="ellipse">
              <a:avLst/>
            </a:prstGeom>
            <a:ln>
              <a:solidFill>
                <a:srgbClr val="001A5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DE"/>
            </a:p>
          </p:txBody>
        </p:sp>
        <p:pic>
          <p:nvPicPr>
            <p:cNvPr id="1026" name="Picture 2">
              <a:extLst>
                <a:ext uri="{FF2B5EF4-FFF2-40B4-BE49-F238E27FC236}">
                  <a16:creationId xmlns:a16="http://schemas.microsoft.com/office/drawing/2014/main" id="{569C23CE-2FE2-EB0F-0B97-1023C1F826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138" r="138"/>
            <a:stretch/>
          </p:blipFill>
          <p:spPr bwMode="auto">
            <a:xfrm>
              <a:off x="1000760" y="722690"/>
              <a:ext cx="812918" cy="86384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Rectangle: Rounded Corners 19">
            <a:extLst>
              <a:ext uri="{FF2B5EF4-FFF2-40B4-BE49-F238E27FC236}">
                <a16:creationId xmlns:a16="http://schemas.microsoft.com/office/drawing/2014/main" id="{17317941-D3A6-B357-495B-4B24FF4DE81E}"/>
              </a:ext>
            </a:extLst>
          </p:cNvPr>
          <p:cNvSpPr/>
          <p:nvPr/>
        </p:nvSpPr>
        <p:spPr>
          <a:xfrm>
            <a:off x="7124244" y="2150086"/>
            <a:ext cx="4217739" cy="3903867"/>
          </a:xfrm>
          <a:prstGeom prst="roundRect">
            <a:avLst>
              <a:gd name="adj" fmla="val 1782"/>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Rectangle: Rounded Corners 5">
            <a:extLst>
              <a:ext uri="{FF2B5EF4-FFF2-40B4-BE49-F238E27FC236}">
                <a16:creationId xmlns:a16="http://schemas.microsoft.com/office/drawing/2014/main" id="{E13B544D-6082-3DD3-CDD1-C2BF3C0496BA}"/>
              </a:ext>
            </a:extLst>
          </p:cNvPr>
          <p:cNvSpPr/>
          <p:nvPr/>
        </p:nvSpPr>
        <p:spPr>
          <a:xfrm>
            <a:off x="998889" y="2275182"/>
            <a:ext cx="850231" cy="863600"/>
          </a:xfrm>
          <a:prstGeom prst="roundRect">
            <a:avLst/>
          </a:prstGeom>
          <a:solidFill>
            <a:srgbClr val="001A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3600"/>
              <a:t>🤖</a:t>
            </a:r>
          </a:p>
        </p:txBody>
      </p:sp>
      <p:sp>
        <p:nvSpPr>
          <p:cNvPr id="7" name="Rectangle: Rounded Corners 6">
            <a:extLst>
              <a:ext uri="{FF2B5EF4-FFF2-40B4-BE49-F238E27FC236}">
                <a16:creationId xmlns:a16="http://schemas.microsoft.com/office/drawing/2014/main" id="{A8E8FB71-55EC-160A-F81D-055C40B4864E}"/>
              </a:ext>
            </a:extLst>
          </p:cNvPr>
          <p:cNvSpPr/>
          <p:nvPr/>
        </p:nvSpPr>
        <p:spPr>
          <a:xfrm>
            <a:off x="998889" y="3670219"/>
            <a:ext cx="850231" cy="863600"/>
          </a:xfrm>
          <a:prstGeom prst="roundRect">
            <a:avLst/>
          </a:prstGeom>
          <a:solidFill>
            <a:srgbClr val="001A5E"/>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indent="0" algn="ctr">
              <a:buNone/>
            </a:pPr>
            <a:r>
              <a:rPr lang="en-DE" sz="3600" b="0" i="0">
                <a:solidFill>
                  <a:schemeClr val="bg1"/>
                </a:solidFill>
                <a:effectLst/>
                <a:latin typeface="+mj-lt"/>
              </a:rPr>
              <a:t>💾</a:t>
            </a:r>
            <a:endParaRPr lang="en-US" sz="3600">
              <a:solidFill>
                <a:schemeClr val="bg1"/>
              </a:solidFill>
              <a:latin typeface="+mj-lt"/>
            </a:endParaRPr>
          </a:p>
        </p:txBody>
      </p:sp>
      <p:sp>
        <p:nvSpPr>
          <p:cNvPr id="8" name="Rectangle: Rounded Corners 7">
            <a:extLst>
              <a:ext uri="{FF2B5EF4-FFF2-40B4-BE49-F238E27FC236}">
                <a16:creationId xmlns:a16="http://schemas.microsoft.com/office/drawing/2014/main" id="{6E32357C-E78B-FD43-4A85-C1874921598F}"/>
              </a:ext>
            </a:extLst>
          </p:cNvPr>
          <p:cNvSpPr/>
          <p:nvPr/>
        </p:nvSpPr>
        <p:spPr>
          <a:xfrm>
            <a:off x="998888" y="5065256"/>
            <a:ext cx="850231" cy="863600"/>
          </a:xfrm>
          <a:prstGeom prst="roundRect">
            <a:avLst/>
          </a:prstGeom>
          <a:solidFill>
            <a:srgbClr val="001A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3600"/>
              <a:t>🗨️</a:t>
            </a:r>
          </a:p>
        </p:txBody>
      </p:sp>
      <p:pic>
        <p:nvPicPr>
          <p:cNvPr id="12" name="Picture 11">
            <a:extLst>
              <a:ext uri="{FF2B5EF4-FFF2-40B4-BE49-F238E27FC236}">
                <a16:creationId xmlns:a16="http://schemas.microsoft.com/office/drawing/2014/main" id="{43B6263D-F92D-9374-1DF6-99277ED805F5}"/>
              </a:ext>
            </a:extLst>
          </p:cNvPr>
          <p:cNvPicPr>
            <a:picLocks noChangeAspect="1"/>
          </p:cNvPicPr>
          <p:nvPr/>
        </p:nvPicPr>
        <p:blipFill>
          <a:blip r:embed="rId12">
            <a:alphaModFix/>
          </a:blip>
          <a:stretch>
            <a:fillRect/>
          </a:stretch>
        </p:blipFill>
        <p:spPr>
          <a:xfrm>
            <a:off x="1041631" y="2232314"/>
            <a:ext cx="793199" cy="863601"/>
          </a:xfrm>
          <a:prstGeom prst="rect">
            <a:avLst/>
          </a:prstGeom>
        </p:spPr>
      </p:pic>
      <p:pic>
        <p:nvPicPr>
          <p:cNvPr id="14" name="Picture 13">
            <a:extLst>
              <a:ext uri="{FF2B5EF4-FFF2-40B4-BE49-F238E27FC236}">
                <a16:creationId xmlns:a16="http://schemas.microsoft.com/office/drawing/2014/main" id="{B738F688-4B89-304C-78B5-1F231863DF8B}"/>
              </a:ext>
            </a:extLst>
          </p:cNvPr>
          <p:cNvPicPr>
            <a:picLocks noChangeAspect="1"/>
          </p:cNvPicPr>
          <p:nvPr/>
        </p:nvPicPr>
        <p:blipFill>
          <a:blip r:embed="rId13">
            <a:alphaModFix/>
          </a:blip>
          <a:stretch>
            <a:fillRect/>
          </a:stretch>
        </p:blipFill>
        <p:spPr>
          <a:xfrm>
            <a:off x="1071671" y="3763238"/>
            <a:ext cx="695216" cy="695216"/>
          </a:xfrm>
          <a:prstGeom prst="rect">
            <a:avLst/>
          </a:prstGeom>
        </p:spPr>
      </p:pic>
      <p:pic>
        <p:nvPicPr>
          <p:cNvPr id="16" name="Picture 15">
            <a:extLst>
              <a:ext uri="{FF2B5EF4-FFF2-40B4-BE49-F238E27FC236}">
                <a16:creationId xmlns:a16="http://schemas.microsoft.com/office/drawing/2014/main" id="{B4F1C547-2B50-2774-01D0-E2CA3547A5EA}"/>
              </a:ext>
            </a:extLst>
          </p:cNvPr>
          <p:cNvPicPr>
            <a:picLocks noChangeAspect="1"/>
          </p:cNvPicPr>
          <p:nvPr/>
        </p:nvPicPr>
        <p:blipFill>
          <a:blip r:embed="rId14">
            <a:alphaModFix/>
          </a:blip>
          <a:stretch>
            <a:fillRect/>
          </a:stretch>
        </p:blipFill>
        <p:spPr>
          <a:xfrm>
            <a:off x="1103897" y="5191610"/>
            <a:ext cx="643938" cy="624716"/>
          </a:xfrm>
          <a:prstGeom prst="rect">
            <a:avLst/>
          </a:prstGeom>
        </p:spPr>
      </p:pic>
    </p:spTree>
    <p:extLst>
      <p:ext uri="{BB962C8B-B14F-4D97-AF65-F5344CB8AC3E}">
        <p14:creationId xmlns:p14="http://schemas.microsoft.com/office/powerpoint/2010/main" val="27581685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410B29BA-690C-1659-2309-46BE647DCC1F}"/>
              </a:ext>
            </a:extLst>
          </p:cNvPr>
          <p:cNvSpPr>
            <a:spLocks noGrp="1"/>
          </p:cNvSpPr>
          <p:nvPr>
            <p:ph type="title"/>
          </p:nvPr>
        </p:nvSpPr>
        <p:spPr>
          <a:xfrm>
            <a:off x="838200" y="-6281855"/>
            <a:ext cx="10515600" cy="1325563"/>
          </a:xfrm>
        </p:spPr>
        <p:txBody>
          <a:bodyPr/>
          <a:lstStyle/>
          <a:p>
            <a:pPr algn="ctr"/>
            <a:r>
              <a:rPr lang="en-US" b="1">
                <a:solidFill>
                  <a:srgbClr val="001A5E"/>
                </a:solidFill>
                <a:latin typeface="Google Sans" panose="020B0503030502040204" pitchFamily="34" charset="0"/>
              </a:rPr>
              <a:t>Architecture</a:t>
            </a:r>
            <a:endParaRPr lang="en-DE" b="1">
              <a:solidFill>
                <a:srgbClr val="001A5E"/>
              </a:solidFill>
              <a:latin typeface="Google Sans" panose="020B0503030502040204" pitchFamily="34" charset="0"/>
            </a:endParaRPr>
          </a:p>
        </p:txBody>
      </p:sp>
      <p:sp>
        <p:nvSpPr>
          <p:cNvPr id="26" name="Rectangle: Rounded Corners 25">
            <a:extLst>
              <a:ext uri="{FF2B5EF4-FFF2-40B4-BE49-F238E27FC236}">
                <a16:creationId xmlns:a16="http://schemas.microsoft.com/office/drawing/2014/main" id="{1E3ED40C-FFBF-737D-80E7-05FCF2F2754D}"/>
              </a:ext>
            </a:extLst>
          </p:cNvPr>
          <p:cNvSpPr/>
          <p:nvPr/>
        </p:nvSpPr>
        <p:spPr>
          <a:xfrm>
            <a:off x="9370687" y="-4936123"/>
            <a:ext cx="2127380" cy="1954141"/>
          </a:xfrm>
          <a:prstGeom prst="roundRect">
            <a:avLst/>
          </a:prstGeom>
          <a:solidFill>
            <a:schemeClr val="bg1"/>
          </a:solid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Google Sans" panose="020B0503030502040204" pitchFamily="34" charset="0"/>
            </a:endParaRPr>
          </a:p>
        </p:txBody>
      </p:sp>
      <p:grpSp>
        <p:nvGrpSpPr>
          <p:cNvPr id="55" name="Group 54">
            <a:extLst>
              <a:ext uri="{FF2B5EF4-FFF2-40B4-BE49-F238E27FC236}">
                <a16:creationId xmlns:a16="http://schemas.microsoft.com/office/drawing/2014/main" id="{E2C8005D-0EA4-6A9E-C98D-118DBB0CF87D}"/>
              </a:ext>
            </a:extLst>
          </p:cNvPr>
          <p:cNvGrpSpPr/>
          <p:nvPr/>
        </p:nvGrpSpPr>
        <p:grpSpPr>
          <a:xfrm>
            <a:off x="693933" y="-5011187"/>
            <a:ext cx="1773220" cy="1481762"/>
            <a:chOff x="429206" y="1828798"/>
            <a:chExt cx="1773220" cy="1481762"/>
          </a:xfrm>
        </p:grpSpPr>
        <p:sp>
          <p:nvSpPr>
            <p:cNvPr id="24" name="Rectangle: Rounded Corners 23">
              <a:extLst>
                <a:ext uri="{FF2B5EF4-FFF2-40B4-BE49-F238E27FC236}">
                  <a16:creationId xmlns:a16="http://schemas.microsoft.com/office/drawing/2014/main" id="{1E0C562E-06E5-CB48-0AD5-1929A92C7489}"/>
                </a:ext>
              </a:extLst>
            </p:cNvPr>
            <p:cNvSpPr/>
            <p:nvPr/>
          </p:nvSpPr>
          <p:spPr>
            <a:xfrm>
              <a:off x="429206" y="1828798"/>
              <a:ext cx="1773220" cy="1481762"/>
            </a:xfrm>
            <a:prstGeom prst="roundRect">
              <a:avLst/>
            </a:prstGeom>
            <a:solidFill>
              <a:schemeClr val="bg1"/>
            </a:solid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r>
                <a:rPr lang="en-US">
                  <a:solidFill>
                    <a:schemeClr val="tx1"/>
                  </a:solidFill>
                  <a:latin typeface="Google Sans" panose="020B0503030502040204" pitchFamily="34" charset="0"/>
                </a:rPr>
                <a:t>Pages</a:t>
              </a:r>
            </a:p>
          </p:txBody>
        </p:sp>
        <p:pic>
          <p:nvPicPr>
            <p:cNvPr id="38" name="Graphic 37">
              <a:extLst>
                <a:ext uri="{FF2B5EF4-FFF2-40B4-BE49-F238E27FC236}">
                  <a16:creationId xmlns:a16="http://schemas.microsoft.com/office/drawing/2014/main" id="{C4428C45-8238-4EBD-3571-A32108C562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2871" y="1988969"/>
              <a:ext cx="1021551" cy="128195"/>
            </a:xfrm>
            <a:prstGeom prst="rect">
              <a:avLst/>
            </a:prstGeom>
          </p:spPr>
        </p:pic>
        <p:grpSp>
          <p:nvGrpSpPr>
            <p:cNvPr id="50" name="Group 49">
              <a:extLst>
                <a:ext uri="{FF2B5EF4-FFF2-40B4-BE49-F238E27FC236}">
                  <a16:creationId xmlns:a16="http://schemas.microsoft.com/office/drawing/2014/main" id="{B37BDBF9-04C9-8D2E-6C8E-D0BBC1A6F8FA}"/>
                </a:ext>
              </a:extLst>
            </p:cNvPr>
            <p:cNvGrpSpPr/>
            <p:nvPr/>
          </p:nvGrpSpPr>
          <p:grpSpPr>
            <a:xfrm>
              <a:off x="773204" y="2376241"/>
              <a:ext cx="1159678" cy="391154"/>
              <a:chOff x="911760" y="2357469"/>
              <a:chExt cx="1159678" cy="391154"/>
            </a:xfrm>
          </p:grpSpPr>
          <p:pic>
            <p:nvPicPr>
              <p:cNvPr id="19" name="Graphic 18" descr="Paper outline">
                <a:extLst>
                  <a:ext uri="{FF2B5EF4-FFF2-40B4-BE49-F238E27FC236}">
                    <a16:creationId xmlns:a16="http://schemas.microsoft.com/office/drawing/2014/main" id="{C949BAB0-5D5F-2210-16DF-5F14A07A58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1760" y="2357470"/>
                <a:ext cx="386875" cy="386875"/>
              </a:xfrm>
              <a:prstGeom prst="rect">
                <a:avLst/>
              </a:prstGeom>
            </p:spPr>
          </p:pic>
          <p:pic>
            <p:nvPicPr>
              <p:cNvPr id="46" name="Graphic 45" descr="Paper outline">
                <a:extLst>
                  <a:ext uri="{FF2B5EF4-FFF2-40B4-BE49-F238E27FC236}">
                    <a16:creationId xmlns:a16="http://schemas.microsoft.com/office/drawing/2014/main" id="{DA72E18C-9425-E4A9-99D8-A3FAB40BE2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98635" y="2357469"/>
                <a:ext cx="386875" cy="386875"/>
              </a:xfrm>
              <a:prstGeom prst="rect">
                <a:avLst/>
              </a:prstGeom>
            </p:spPr>
          </p:pic>
          <p:pic>
            <p:nvPicPr>
              <p:cNvPr id="47" name="Graphic 46" descr="Paper outline">
                <a:extLst>
                  <a:ext uri="{FF2B5EF4-FFF2-40B4-BE49-F238E27FC236}">
                    <a16:creationId xmlns:a16="http://schemas.microsoft.com/office/drawing/2014/main" id="{EBB40776-C697-2BAA-F4F7-3691C3EAF6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84563" y="2361748"/>
                <a:ext cx="386875" cy="386875"/>
              </a:xfrm>
              <a:prstGeom prst="rect">
                <a:avLst/>
              </a:prstGeom>
            </p:spPr>
          </p:pic>
        </p:grpSp>
      </p:grpSp>
      <p:grpSp>
        <p:nvGrpSpPr>
          <p:cNvPr id="57" name="Group 56">
            <a:extLst>
              <a:ext uri="{FF2B5EF4-FFF2-40B4-BE49-F238E27FC236}">
                <a16:creationId xmlns:a16="http://schemas.microsoft.com/office/drawing/2014/main" id="{0EA70CBE-15B9-4CA3-B3A7-6ED53D3DB4C7}"/>
              </a:ext>
            </a:extLst>
          </p:cNvPr>
          <p:cNvGrpSpPr/>
          <p:nvPr/>
        </p:nvGrpSpPr>
        <p:grpSpPr>
          <a:xfrm>
            <a:off x="693933" y="-1635867"/>
            <a:ext cx="1773220" cy="1481762"/>
            <a:chOff x="429206" y="5204118"/>
            <a:chExt cx="1773220" cy="1481762"/>
          </a:xfrm>
        </p:grpSpPr>
        <p:sp>
          <p:nvSpPr>
            <p:cNvPr id="7" name="Rectangle: Rounded Corners 6">
              <a:extLst>
                <a:ext uri="{FF2B5EF4-FFF2-40B4-BE49-F238E27FC236}">
                  <a16:creationId xmlns:a16="http://schemas.microsoft.com/office/drawing/2014/main" id="{375A14A3-EA69-E978-0BE1-B8D86E8697CA}"/>
                </a:ext>
              </a:extLst>
            </p:cNvPr>
            <p:cNvSpPr/>
            <p:nvPr/>
          </p:nvSpPr>
          <p:spPr>
            <a:xfrm>
              <a:off x="429206" y="5204118"/>
              <a:ext cx="1773220" cy="1481762"/>
            </a:xfrm>
            <a:prstGeom prst="roundRect">
              <a:avLst/>
            </a:prstGeom>
            <a:solidFill>
              <a:schemeClr val="bg1"/>
            </a:solid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r>
                <a:rPr lang="en-US">
                  <a:solidFill>
                    <a:schemeClr val="tx1"/>
                  </a:solidFill>
                  <a:latin typeface="Google Sans" panose="020B0503030502040204" pitchFamily="34" charset="0"/>
                </a:rPr>
                <a:t>Documents</a:t>
              </a:r>
            </a:p>
          </p:txBody>
        </p:sp>
        <p:pic>
          <p:nvPicPr>
            <p:cNvPr id="9" name="Picture 8" descr="A close up of a logo&#10;&#10;Description automatically generated">
              <a:extLst>
                <a:ext uri="{FF2B5EF4-FFF2-40B4-BE49-F238E27FC236}">
                  <a16:creationId xmlns:a16="http://schemas.microsoft.com/office/drawing/2014/main" id="{2A9D364D-AAA7-5C08-B25E-7DC4ED58DCD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871" y="5362018"/>
              <a:ext cx="919202" cy="253700"/>
            </a:xfrm>
            <a:prstGeom prst="rect">
              <a:avLst/>
            </a:prstGeom>
          </p:spPr>
        </p:pic>
        <p:grpSp>
          <p:nvGrpSpPr>
            <p:cNvPr id="45" name="Group 44">
              <a:extLst>
                <a:ext uri="{FF2B5EF4-FFF2-40B4-BE49-F238E27FC236}">
                  <a16:creationId xmlns:a16="http://schemas.microsoft.com/office/drawing/2014/main" id="{548AEFBC-0BC6-EABB-299C-5F4C760C2B4C}"/>
                </a:ext>
              </a:extLst>
            </p:cNvPr>
            <p:cNvGrpSpPr/>
            <p:nvPr/>
          </p:nvGrpSpPr>
          <p:grpSpPr>
            <a:xfrm>
              <a:off x="741530" y="5745640"/>
              <a:ext cx="1148571" cy="398717"/>
              <a:chOff x="872605" y="5739719"/>
              <a:chExt cx="1148571" cy="398717"/>
            </a:xfrm>
          </p:grpSpPr>
          <p:pic>
            <p:nvPicPr>
              <p:cNvPr id="35" name="Graphic 34" descr="Document outline">
                <a:extLst>
                  <a:ext uri="{FF2B5EF4-FFF2-40B4-BE49-F238E27FC236}">
                    <a16:creationId xmlns:a16="http://schemas.microsoft.com/office/drawing/2014/main" id="{559FC17F-418D-74F2-D69C-E0773B7471D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2605" y="5751561"/>
                <a:ext cx="386875" cy="386875"/>
              </a:xfrm>
              <a:prstGeom prst="rect">
                <a:avLst/>
              </a:prstGeom>
            </p:spPr>
          </p:pic>
          <p:pic>
            <p:nvPicPr>
              <p:cNvPr id="42" name="Graphic 41" descr="Document outline">
                <a:extLst>
                  <a:ext uri="{FF2B5EF4-FFF2-40B4-BE49-F238E27FC236}">
                    <a16:creationId xmlns:a16="http://schemas.microsoft.com/office/drawing/2014/main" id="{AB0F4B0B-B72C-F4B3-972F-8AF3E6E5DB0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53453" y="5739719"/>
                <a:ext cx="386875" cy="386875"/>
              </a:xfrm>
              <a:prstGeom prst="rect">
                <a:avLst/>
              </a:prstGeom>
            </p:spPr>
          </p:pic>
          <p:pic>
            <p:nvPicPr>
              <p:cNvPr id="43" name="Graphic 42" descr="Document outline">
                <a:extLst>
                  <a:ext uri="{FF2B5EF4-FFF2-40B4-BE49-F238E27FC236}">
                    <a16:creationId xmlns:a16="http://schemas.microsoft.com/office/drawing/2014/main" id="{6121C613-660A-02AC-73FC-311B94FCA7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34301" y="5739719"/>
                <a:ext cx="386875" cy="386875"/>
              </a:xfrm>
              <a:prstGeom prst="rect">
                <a:avLst/>
              </a:prstGeom>
            </p:spPr>
          </p:pic>
        </p:grpSp>
      </p:grpSp>
      <p:grpSp>
        <p:nvGrpSpPr>
          <p:cNvPr id="3" name="Group 2">
            <a:extLst>
              <a:ext uri="{FF2B5EF4-FFF2-40B4-BE49-F238E27FC236}">
                <a16:creationId xmlns:a16="http://schemas.microsoft.com/office/drawing/2014/main" id="{D7400B93-479C-EF00-2716-2C2563556173}"/>
              </a:ext>
            </a:extLst>
          </p:cNvPr>
          <p:cNvGrpSpPr/>
          <p:nvPr/>
        </p:nvGrpSpPr>
        <p:grpSpPr>
          <a:xfrm>
            <a:off x="6367476" y="-2470956"/>
            <a:ext cx="2306898" cy="1763486"/>
            <a:chOff x="7041577" y="4077118"/>
            <a:chExt cx="2306898" cy="1763486"/>
          </a:xfrm>
        </p:grpSpPr>
        <p:sp>
          <p:nvSpPr>
            <p:cNvPr id="25" name="Rectangle: Rounded Corners 24">
              <a:extLst>
                <a:ext uri="{FF2B5EF4-FFF2-40B4-BE49-F238E27FC236}">
                  <a16:creationId xmlns:a16="http://schemas.microsoft.com/office/drawing/2014/main" id="{CC42FAE8-CDC1-107B-6981-02FC100A78F9}"/>
                </a:ext>
              </a:extLst>
            </p:cNvPr>
            <p:cNvSpPr/>
            <p:nvPr/>
          </p:nvSpPr>
          <p:spPr>
            <a:xfrm>
              <a:off x="7041577" y="4077118"/>
              <a:ext cx="2306898" cy="1763486"/>
            </a:xfrm>
            <a:prstGeom prst="roundRect">
              <a:avLst/>
            </a:prstGeom>
            <a:solidFill>
              <a:schemeClr val="bg1"/>
            </a:solid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r>
                <a:rPr lang="en-US">
                  <a:solidFill>
                    <a:schemeClr val="tx1"/>
                  </a:solidFill>
                  <a:latin typeface="Google Sans" panose="020B0503030502040204" pitchFamily="34" charset="0"/>
                </a:rPr>
                <a:t>Vector Database</a:t>
              </a:r>
              <a:endParaRPr lang="en-DE">
                <a:solidFill>
                  <a:schemeClr val="tx1"/>
                </a:solidFill>
                <a:latin typeface="Google Sans" panose="020B0503030502040204" pitchFamily="34" charset="0"/>
              </a:endParaRPr>
            </a:p>
          </p:txBody>
        </p:sp>
        <p:pic>
          <p:nvPicPr>
            <p:cNvPr id="40" name="Picture 39" descr="A yellow and green hexagon logo&#10;&#10;Description automatically generated">
              <a:extLst>
                <a:ext uri="{FF2B5EF4-FFF2-40B4-BE49-F238E27FC236}">
                  <a16:creationId xmlns:a16="http://schemas.microsoft.com/office/drawing/2014/main" id="{3E630B9C-617B-650A-BD93-9246E45F5D9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97853" y="4202908"/>
              <a:ext cx="841380" cy="282634"/>
            </a:xfrm>
            <a:prstGeom prst="rect">
              <a:avLst/>
            </a:prstGeom>
          </p:spPr>
        </p:pic>
        <p:pic>
          <p:nvPicPr>
            <p:cNvPr id="60" name="Graphic 59" descr="Database outline">
              <a:extLst>
                <a:ext uri="{FF2B5EF4-FFF2-40B4-BE49-F238E27FC236}">
                  <a16:creationId xmlns:a16="http://schemas.microsoft.com/office/drawing/2014/main" id="{CBAC6E05-6CA5-0E87-653E-E17A46D055C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44073" y="4679053"/>
              <a:ext cx="492709" cy="492709"/>
            </a:xfrm>
            <a:prstGeom prst="rect">
              <a:avLst/>
            </a:prstGeom>
          </p:spPr>
        </p:pic>
      </p:grpSp>
      <p:grpSp>
        <p:nvGrpSpPr>
          <p:cNvPr id="2" name="Group 1">
            <a:extLst>
              <a:ext uri="{FF2B5EF4-FFF2-40B4-BE49-F238E27FC236}">
                <a16:creationId xmlns:a16="http://schemas.microsoft.com/office/drawing/2014/main" id="{BDA7890E-8256-442B-6794-885EDAF9B7F5}"/>
              </a:ext>
            </a:extLst>
          </p:cNvPr>
          <p:cNvGrpSpPr/>
          <p:nvPr/>
        </p:nvGrpSpPr>
        <p:grpSpPr>
          <a:xfrm>
            <a:off x="3084172" y="-3464389"/>
            <a:ext cx="2355998" cy="1763486"/>
            <a:chOff x="3010674" y="3336550"/>
            <a:chExt cx="2355998" cy="1763486"/>
          </a:xfrm>
        </p:grpSpPr>
        <p:sp>
          <p:nvSpPr>
            <p:cNvPr id="28" name="Rectangle: Rounded Corners 27">
              <a:extLst>
                <a:ext uri="{FF2B5EF4-FFF2-40B4-BE49-F238E27FC236}">
                  <a16:creationId xmlns:a16="http://schemas.microsoft.com/office/drawing/2014/main" id="{0B627CCA-3EBC-C335-E62C-3C4291013DB9}"/>
                </a:ext>
              </a:extLst>
            </p:cNvPr>
            <p:cNvSpPr/>
            <p:nvPr/>
          </p:nvSpPr>
          <p:spPr>
            <a:xfrm>
              <a:off x="3010674" y="3336550"/>
              <a:ext cx="2355998" cy="1763486"/>
            </a:xfrm>
            <a:prstGeom prst="roundRect">
              <a:avLst/>
            </a:prstGeom>
            <a:solidFill>
              <a:schemeClr val="bg1"/>
            </a:solid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r>
                <a:rPr lang="en-US">
                  <a:solidFill>
                    <a:schemeClr val="tx1"/>
                  </a:solidFill>
                  <a:latin typeface="Google Sans" panose="020B0503030502040204" pitchFamily="34" charset="0"/>
                </a:rPr>
                <a:t>Data Processing</a:t>
              </a:r>
              <a:endParaRPr lang="en-DE">
                <a:solidFill>
                  <a:schemeClr val="tx1"/>
                </a:solidFill>
                <a:latin typeface="Google Sans" panose="020B0503030502040204" pitchFamily="34" charset="0"/>
              </a:endParaRPr>
            </a:p>
          </p:txBody>
        </p:sp>
        <p:pic>
          <p:nvPicPr>
            <p:cNvPr id="62" name="Graphic 61" descr="Arrow circle outline">
              <a:extLst>
                <a:ext uri="{FF2B5EF4-FFF2-40B4-BE49-F238E27FC236}">
                  <a16:creationId xmlns:a16="http://schemas.microsoft.com/office/drawing/2014/main" id="{D0A14C4A-6E1C-DC64-79C1-F82A9626B7F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937980" y="3887002"/>
              <a:ext cx="492709" cy="492709"/>
            </a:xfrm>
            <a:prstGeom prst="rect">
              <a:avLst/>
            </a:prstGeom>
          </p:spPr>
        </p:pic>
      </p:grpSp>
      <p:grpSp>
        <p:nvGrpSpPr>
          <p:cNvPr id="56" name="Group 55">
            <a:extLst>
              <a:ext uri="{FF2B5EF4-FFF2-40B4-BE49-F238E27FC236}">
                <a16:creationId xmlns:a16="http://schemas.microsoft.com/office/drawing/2014/main" id="{C72F7C06-5E9A-0F75-EDDA-4D9B3770F2E5}"/>
              </a:ext>
            </a:extLst>
          </p:cNvPr>
          <p:cNvGrpSpPr/>
          <p:nvPr/>
        </p:nvGrpSpPr>
        <p:grpSpPr>
          <a:xfrm>
            <a:off x="693933" y="-3323527"/>
            <a:ext cx="1773220" cy="1481762"/>
            <a:chOff x="429206" y="3516458"/>
            <a:chExt cx="1773220" cy="1481762"/>
          </a:xfrm>
        </p:grpSpPr>
        <p:sp>
          <p:nvSpPr>
            <p:cNvPr id="4" name="Rectangle: Rounded Corners 3">
              <a:extLst>
                <a:ext uri="{FF2B5EF4-FFF2-40B4-BE49-F238E27FC236}">
                  <a16:creationId xmlns:a16="http://schemas.microsoft.com/office/drawing/2014/main" id="{B051EAB3-EDF7-C56F-64AF-F54567CD820D}"/>
                </a:ext>
              </a:extLst>
            </p:cNvPr>
            <p:cNvSpPr/>
            <p:nvPr/>
          </p:nvSpPr>
          <p:spPr>
            <a:xfrm>
              <a:off x="429206" y="3516458"/>
              <a:ext cx="1773220" cy="1481762"/>
            </a:xfrm>
            <a:prstGeom prst="roundRect">
              <a:avLst/>
            </a:prstGeom>
            <a:solidFill>
              <a:schemeClr val="bg1"/>
            </a:solid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r>
                <a:rPr lang="en-US">
                  <a:solidFill>
                    <a:schemeClr val="tx1"/>
                  </a:solidFill>
                  <a:latin typeface="Google Sans" panose="020B0503030502040204" pitchFamily="34" charset="0"/>
                </a:rPr>
                <a:t>Messages</a:t>
              </a:r>
            </a:p>
          </p:txBody>
        </p:sp>
        <p:pic>
          <p:nvPicPr>
            <p:cNvPr id="6" name="Graphic 5">
              <a:extLst>
                <a:ext uri="{FF2B5EF4-FFF2-40B4-BE49-F238E27FC236}">
                  <a16:creationId xmlns:a16="http://schemas.microsoft.com/office/drawing/2014/main" id="{B7B5364C-8193-78D9-B970-F23DAED1BD8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72872" y="3676250"/>
              <a:ext cx="712702" cy="181753"/>
            </a:xfrm>
            <a:prstGeom prst="rect">
              <a:avLst/>
            </a:prstGeom>
          </p:spPr>
        </p:pic>
        <p:grpSp>
          <p:nvGrpSpPr>
            <p:cNvPr id="49" name="Group 48">
              <a:extLst>
                <a:ext uri="{FF2B5EF4-FFF2-40B4-BE49-F238E27FC236}">
                  <a16:creationId xmlns:a16="http://schemas.microsoft.com/office/drawing/2014/main" id="{4E072516-A046-580B-5884-57D9922186EA}"/>
                </a:ext>
              </a:extLst>
            </p:cNvPr>
            <p:cNvGrpSpPr/>
            <p:nvPr/>
          </p:nvGrpSpPr>
          <p:grpSpPr>
            <a:xfrm>
              <a:off x="862057" y="4054152"/>
              <a:ext cx="847034" cy="386875"/>
              <a:chOff x="1111224" y="4043060"/>
              <a:chExt cx="847034" cy="386875"/>
            </a:xfrm>
          </p:grpSpPr>
          <p:pic>
            <p:nvPicPr>
              <p:cNvPr id="13" name="Graphic 12" descr="Chat outline">
                <a:extLst>
                  <a:ext uri="{FF2B5EF4-FFF2-40B4-BE49-F238E27FC236}">
                    <a16:creationId xmlns:a16="http://schemas.microsoft.com/office/drawing/2014/main" id="{54AD8E7D-E5A6-D70C-6CEC-0D80A9B87F1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11224" y="4043060"/>
                <a:ext cx="386875" cy="386875"/>
              </a:xfrm>
              <a:prstGeom prst="rect">
                <a:avLst/>
              </a:prstGeom>
            </p:spPr>
          </p:pic>
          <p:pic>
            <p:nvPicPr>
              <p:cNvPr id="48" name="Graphic 47" descr="Chat outline">
                <a:extLst>
                  <a:ext uri="{FF2B5EF4-FFF2-40B4-BE49-F238E27FC236}">
                    <a16:creationId xmlns:a16="http://schemas.microsoft.com/office/drawing/2014/main" id="{5E14D65B-FD55-E35C-DBD5-ED11FB45247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571383" y="4043060"/>
                <a:ext cx="386875" cy="386875"/>
              </a:xfrm>
              <a:prstGeom prst="rect">
                <a:avLst/>
              </a:prstGeom>
            </p:spPr>
          </p:pic>
        </p:grpSp>
      </p:grpSp>
      <p:cxnSp>
        <p:nvCxnSpPr>
          <p:cNvPr id="12" name="Connector: Elbow 11">
            <a:extLst>
              <a:ext uri="{FF2B5EF4-FFF2-40B4-BE49-F238E27FC236}">
                <a16:creationId xmlns:a16="http://schemas.microsoft.com/office/drawing/2014/main" id="{FA52FFEC-8C52-BCF5-A04F-FBDC73E896E8}"/>
              </a:ext>
            </a:extLst>
          </p:cNvPr>
          <p:cNvCxnSpPr>
            <a:cxnSpLocks/>
            <a:stCxn id="24" idx="3"/>
            <a:endCxn id="28" idx="0"/>
          </p:cNvCxnSpPr>
          <p:nvPr/>
        </p:nvCxnSpPr>
        <p:spPr>
          <a:xfrm>
            <a:off x="2467153" y="-4270306"/>
            <a:ext cx="1795018" cy="805917"/>
          </a:xfrm>
          <a:prstGeom prst="bentConnector2">
            <a:avLst/>
          </a:prstGeom>
          <a:ln w="76200">
            <a:solidFill>
              <a:srgbClr val="001A5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A3F347CE-3B64-BC50-549E-C7A2B943CF59}"/>
              </a:ext>
            </a:extLst>
          </p:cNvPr>
          <p:cNvCxnSpPr>
            <a:cxnSpLocks/>
            <a:stCxn id="7" idx="3"/>
            <a:endCxn id="28" idx="2"/>
          </p:cNvCxnSpPr>
          <p:nvPr/>
        </p:nvCxnSpPr>
        <p:spPr>
          <a:xfrm flipV="1">
            <a:off x="2467153" y="-1700903"/>
            <a:ext cx="1795018" cy="805917"/>
          </a:xfrm>
          <a:prstGeom prst="bentConnector2">
            <a:avLst/>
          </a:prstGeom>
          <a:ln w="76200">
            <a:solidFill>
              <a:srgbClr val="001A5E"/>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5A31179-4BB3-8E39-2EFC-B96771901D9C}"/>
              </a:ext>
            </a:extLst>
          </p:cNvPr>
          <p:cNvCxnSpPr>
            <a:stCxn id="4" idx="3"/>
            <a:endCxn id="28" idx="1"/>
          </p:cNvCxnSpPr>
          <p:nvPr/>
        </p:nvCxnSpPr>
        <p:spPr>
          <a:xfrm>
            <a:off x="2467153" y="-2582646"/>
            <a:ext cx="617019" cy="0"/>
          </a:xfrm>
          <a:prstGeom prst="straightConnector1">
            <a:avLst/>
          </a:prstGeom>
          <a:ln w="76200">
            <a:solidFill>
              <a:srgbClr val="001A5E"/>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FF3E7017-70BA-0E78-775F-B181A731BC6B}"/>
              </a:ext>
            </a:extLst>
          </p:cNvPr>
          <p:cNvCxnSpPr>
            <a:cxnSpLocks/>
            <a:stCxn id="28" idx="3"/>
            <a:endCxn id="25" idx="1"/>
          </p:cNvCxnSpPr>
          <p:nvPr/>
        </p:nvCxnSpPr>
        <p:spPr>
          <a:xfrm>
            <a:off x="5440170" y="-2582646"/>
            <a:ext cx="927306" cy="993433"/>
          </a:xfrm>
          <a:prstGeom prst="bentConnector3">
            <a:avLst>
              <a:gd name="adj1" fmla="val 50000"/>
            </a:avLst>
          </a:prstGeom>
          <a:ln w="76200">
            <a:solidFill>
              <a:srgbClr val="001A5E"/>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52BB564-1179-8A36-A702-BEC67C3F3BA8}"/>
              </a:ext>
            </a:extLst>
          </p:cNvPr>
          <p:cNvCxnSpPr>
            <a:cxnSpLocks/>
            <a:stCxn id="25" idx="0"/>
            <a:endCxn id="27" idx="2"/>
          </p:cNvCxnSpPr>
          <p:nvPr/>
        </p:nvCxnSpPr>
        <p:spPr>
          <a:xfrm flipH="1" flipV="1">
            <a:off x="7517551" y="-3172635"/>
            <a:ext cx="3374" cy="701679"/>
          </a:xfrm>
          <a:prstGeom prst="straightConnector1">
            <a:avLst/>
          </a:prstGeom>
          <a:ln w="76200">
            <a:solidFill>
              <a:srgbClr val="001A5E"/>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8123A66-E832-1A08-E356-7C75827E280C}"/>
              </a:ext>
            </a:extLst>
          </p:cNvPr>
          <p:cNvCxnSpPr>
            <a:cxnSpLocks/>
          </p:cNvCxnSpPr>
          <p:nvPr/>
        </p:nvCxnSpPr>
        <p:spPr>
          <a:xfrm flipV="1">
            <a:off x="8674374" y="-3678459"/>
            <a:ext cx="696313" cy="1"/>
          </a:xfrm>
          <a:prstGeom prst="straightConnector1">
            <a:avLst/>
          </a:prstGeom>
          <a:ln w="76200">
            <a:solidFill>
              <a:srgbClr val="001A5E"/>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3C9B90E9-5AD8-177B-788C-AE0C1A5E59B0}"/>
              </a:ext>
            </a:extLst>
          </p:cNvPr>
          <p:cNvCxnSpPr>
            <a:cxnSpLocks/>
          </p:cNvCxnSpPr>
          <p:nvPr/>
        </p:nvCxnSpPr>
        <p:spPr>
          <a:xfrm flipH="1">
            <a:off x="8674373" y="-4307292"/>
            <a:ext cx="696313" cy="1"/>
          </a:xfrm>
          <a:prstGeom prst="straightConnector1">
            <a:avLst/>
          </a:prstGeom>
          <a:ln w="76200">
            <a:solidFill>
              <a:srgbClr val="001A5E"/>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4A15EA63-3B20-254E-66CF-8D7A8BA60E68}"/>
              </a:ext>
            </a:extLst>
          </p:cNvPr>
          <p:cNvGrpSpPr/>
          <p:nvPr/>
        </p:nvGrpSpPr>
        <p:grpSpPr>
          <a:xfrm>
            <a:off x="6360727" y="-4936121"/>
            <a:ext cx="2313647" cy="1763486"/>
            <a:chOff x="6360727" y="1710859"/>
            <a:chExt cx="2313647" cy="1763486"/>
          </a:xfrm>
        </p:grpSpPr>
        <p:sp>
          <p:nvSpPr>
            <p:cNvPr id="27" name="Rectangle: Rounded Corners 26">
              <a:extLst>
                <a:ext uri="{FF2B5EF4-FFF2-40B4-BE49-F238E27FC236}">
                  <a16:creationId xmlns:a16="http://schemas.microsoft.com/office/drawing/2014/main" id="{A5A7DC26-7D49-D667-3D6A-0D11D4234952}"/>
                </a:ext>
              </a:extLst>
            </p:cNvPr>
            <p:cNvSpPr/>
            <p:nvPr/>
          </p:nvSpPr>
          <p:spPr>
            <a:xfrm>
              <a:off x="6360727" y="1710859"/>
              <a:ext cx="2313647" cy="1763486"/>
            </a:xfrm>
            <a:prstGeom prst="roundRect">
              <a:avLst/>
            </a:prstGeom>
            <a:solidFill>
              <a:schemeClr val="bg1"/>
            </a:solid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r>
                <a:rPr lang="en-US" err="1">
                  <a:solidFill>
                    <a:schemeClr val="tx1"/>
                  </a:solidFill>
                  <a:latin typeface="Google Sans" panose="020B0503030502040204" pitchFamily="34" charset="0"/>
                </a:rPr>
                <a:t>QABot</a:t>
              </a:r>
              <a:endParaRPr lang="en-DE">
                <a:solidFill>
                  <a:schemeClr val="tx1"/>
                </a:solidFill>
                <a:latin typeface="Google Sans" panose="020B0503030502040204" pitchFamily="34" charset="0"/>
              </a:endParaRPr>
            </a:p>
          </p:txBody>
        </p:sp>
        <p:pic>
          <p:nvPicPr>
            <p:cNvPr id="8" name="Graphic 7" descr="Robot outline">
              <a:extLst>
                <a:ext uri="{FF2B5EF4-FFF2-40B4-BE49-F238E27FC236}">
                  <a16:creationId xmlns:a16="http://schemas.microsoft.com/office/drawing/2014/main" id="{C9468E4D-B2C6-8767-E07E-205C2B88B62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164149" y="2114353"/>
              <a:ext cx="704354" cy="704354"/>
            </a:xfrm>
            <a:prstGeom prst="rect">
              <a:avLst/>
            </a:prstGeom>
          </p:spPr>
        </p:pic>
      </p:grpSp>
      <p:sp>
        <p:nvSpPr>
          <p:cNvPr id="17" name="Rectangle: Rounded Corners 16">
            <a:extLst>
              <a:ext uri="{FF2B5EF4-FFF2-40B4-BE49-F238E27FC236}">
                <a16:creationId xmlns:a16="http://schemas.microsoft.com/office/drawing/2014/main" id="{9D1B41D6-587D-578B-966B-58137357C8FD}"/>
              </a:ext>
            </a:extLst>
          </p:cNvPr>
          <p:cNvSpPr/>
          <p:nvPr/>
        </p:nvSpPr>
        <p:spPr>
          <a:xfrm>
            <a:off x="4797082" y="119469"/>
            <a:ext cx="7181371" cy="6596560"/>
          </a:xfrm>
          <a:prstGeom prst="roundRect">
            <a:avLst>
              <a:gd name="adj" fmla="val 2315"/>
            </a:avLst>
          </a:prstGeom>
          <a:blipFill dpi="0" rotWithShape="1">
            <a:blip r:embed="rId22">
              <a:extLst>
                <a:ext uri="{28A0092B-C50C-407E-A947-70E740481C1C}">
                  <a14:useLocalDpi xmlns:a14="http://schemas.microsoft.com/office/drawing/2010/main" val="0"/>
                </a:ext>
              </a:extLst>
            </a:blip>
            <a:srcRect/>
            <a:stretch>
              <a:fillRect/>
            </a:stretch>
          </a:blipFill>
          <a:ln>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Title 1">
            <a:extLst>
              <a:ext uri="{FF2B5EF4-FFF2-40B4-BE49-F238E27FC236}">
                <a16:creationId xmlns:a16="http://schemas.microsoft.com/office/drawing/2014/main" id="{3D3CC2F6-6703-3A76-B31C-91D90DA54B64}"/>
              </a:ext>
            </a:extLst>
          </p:cNvPr>
          <p:cNvSpPr txBox="1">
            <a:spLocks/>
          </p:cNvSpPr>
          <p:nvPr/>
        </p:nvSpPr>
        <p:spPr>
          <a:xfrm>
            <a:off x="838200" y="365125"/>
            <a:ext cx="3338146" cy="61052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rgbClr val="001A5E"/>
                </a:solidFill>
                <a:latin typeface="Google Sans" panose="020B0503030502040204" pitchFamily="34" charset="0"/>
              </a:rPr>
              <a:t>Demo</a:t>
            </a:r>
            <a:endParaRPr lang="en-DE" b="1">
              <a:solidFill>
                <a:srgbClr val="001A5E"/>
              </a:solidFill>
              <a:latin typeface="Google Sans" panose="020B0503030502040204" pitchFamily="34" charset="0"/>
            </a:endParaRPr>
          </a:p>
        </p:txBody>
      </p:sp>
    </p:spTree>
    <p:custDataLst>
      <p:tags r:id="rId1"/>
    </p:custDataLst>
    <p:extLst>
      <p:ext uri="{BB962C8B-B14F-4D97-AF65-F5344CB8AC3E}">
        <p14:creationId xmlns:p14="http://schemas.microsoft.com/office/powerpoint/2010/main" val="2180363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CD75F-FC79-E248-6AE3-35A983734523}"/>
              </a:ext>
            </a:extLst>
          </p:cNvPr>
          <p:cNvSpPr>
            <a:spLocks noGrp="1"/>
          </p:cNvSpPr>
          <p:nvPr>
            <p:ph type="title"/>
          </p:nvPr>
        </p:nvSpPr>
        <p:spPr/>
        <p:txBody>
          <a:bodyPr/>
          <a:lstStyle/>
          <a:p>
            <a:r>
              <a:rPr lang="en-US" dirty="0"/>
              <a:t>DEMO DAY VIDEO (3 min)</a:t>
            </a:r>
            <a:endParaRPr lang="en-DE" dirty="0"/>
          </a:p>
        </p:txBody>
      </p:sp>
      <p:sp>
        <p:nvSpPr>
          <p:cNvPr id="3" name="Content Placeholder 2">
            <a:extLst>
              <a:ext uri="{FF2B5EF4-FFF2-40B4-BE49-F238E27FC236}">
                <a16:creationId xmlns:a16="http://schemas.microsoft.com/office/drawing/2014/main" id="{B8F437E2-1CB4-4C90-9F64-ECEDDF0DD64D}"/>
              </a:ext>
            </a:extLst>
          </p:cNvPr>
          <p:cNvSpPr>
            <a:spLocks noGrp="1"/>
          </p:cNvSpPr>
          <p:nvPr>
            <p:ph idx="1"/>
          </p:nvPr>
        </p:nvSpPr>
        <p:spPr/>
        <p:txBody>
          <a:bodyPr/>
          <a:lstStyle/>
          <a:p>
            <a:endParaRPr lang="en-DE"/>
          </a:p>
        </p:txBody>
      </p:sp>
    </p:spTree>
    <p:extLst>
      <p:ext uri="{BB962C8B-B14F-4D97-AF65-F5344CB8AC3E}">
        <p14:creationId xmlns:p14="http://schemas.microsoft.com/office/powerpoint/2010/main" val="2817740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032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graphicFrame>
        <p:nvGraphicFramePr>
          <p:cNvPr id="9" name="Content Placeholder 2">
            <a:extLst>
              <a:ext uri="{FF2B5EF4-FFF2-40B4-BE49-F238E27FC236}">
                <a16:creationId xmlns:a16="http://schemas.microsoft.com/office/drawing/2014/main" id="{FA28DD28-96A4-9ED7-0780-AF357948EE4B}"/>
              </a:ext>
            </a:extLst>
          </p:cNvPr>
          <p:cNvGraphicFramePr>
            <a:graphicFrameLocks/>
          </p:cNvGraphicFramePr>
          <p:nvPr/>
        </p:nvGraphicFramePr>
        <p:xfrm>
          <a:off x="838200" y="8319792"/>
          <a:ext cx="5867400" cy="3903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BEEED4E9-4A93-3072-A2DA-A2FC29AA0174}"/>
              </a:ext>
            </a:extLst>
          </p:cNvPr>
          <p:cNvSpPr>
            <a:spLocks noGrp="1"/>
          </p:cNvSpPr>
          <p:nvPr>
            <p:ph type="title"/>
          </p:nvPr>
        </p:nvSpPr>
        <p:spPr>
          <a:xfrm>
            <a:off x="3162300" y="3309209"/>
            <a:ext cx="5867400" cy="1517968"/>
          </a:xfrm>
        </p:spPr>
        <p:txBody>
          <a:bodyPr>
            <a:normAutofit/>
          </a:bodyPr>
          <a:lstStyle/>
          <a:p>
            <a:pPr algn="ctr"/>
            <a:r>
              <a:rPr lang="en-US" sz="6000" b="1">
                <a:solidFill>
                  <a:srgbClr val="001A5E"/>
                </a:solidFill>
                <a:latin typeface="Google Sans" panose="020B0503030502040204" pitchFamily="34" charset="0"/>
              </a:rPr>
              <a:t>QAChat</a:t>
            </a:r>
            <a:endParaRPr lang="en-DE" sz="6000" b="1">
              <a:solidFill>
                <a:srgbClr val="001A5E"/>
              </a:solidFill>
              <a:latin typeface="Google Sans" panose="020B0503030502040204" pitchFamily="34" charset="0"/>
            </a:endParaRPr>
          </a:p>
        </p:txBody>
      </p:sp>
      <p:pic>
        <p:nvPicPr>
          <p:cNvPr id="1028" name="Picture 4">
            <a:extLst>
              <a:ext uri="{FF2B5EF4-FFF2-40B4-BE49-F238E27FC236}">
                <a16:creationId xmlns:a16="http://schemas.microsoft.com/office/drawing/2014/main" id="{C32D2C2C-4211-717F-172F-3A2B5F60A8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25" b="25"/>
          <a:stretch/>
        </p:blipFill>
        <p:spPr bwMode="auto">
          <a:xfrm>
            <a:off x="15515554" y="269334"/>
            <a:ext cx="1137786" cy="7480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oldest university in Germany, FAU announced a new vision of its mission">
            <a:extLst>
              <a:ext uri="{FF2B5EF4-FFF2-40B4-BE49-F238E27FC236}">
                <a16:creationId xmlns:a16="http://schemas.microsoft.com/office/drawing/2014/main" id="{D71300B4-89DD-5EE1-71AB-42EDF6F9020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2509" b="15339"/>
          <a:stretch/>
        </p:blipFill>
        <p:spPr bwMode="auto">
          <a:xfrm>
            <a:off x="22771906" y="269334"/>
            <a:ext cx="1843047" cy="7480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CD6038F-25AE-30CE-162F-9CA45D1AF62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12532869" y="269334"/>
            <a:ext cx="729759" cy="748003"/>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133E19E2-92DF-1149-E63A-2BC199C466FC}"/>
              </a:ext>
            </a:extLst>
          </p:cNvPr>
          <p:cNvGrpSpPr/>
          <p:nvPr/>
        </p:nvGrpSpPr>
        <p:grpSpPr>
          <a:xfrm>
            <a:off x="5522042" y="2315208"/>
            <a:ext cx="1147916" cy="1113792"/>
            <a:chOff x="5522042" y="2315208"/>
            <a:chExt cx="1147916" cy="1113792"/>
          </a:xfrm>
        </p:grpSpPr>
        <p:sp>
          <p:nvSpPr>
            <p:cNvPr id="3" name="Oval 2">
              <a:extLst>
                <a:ext uri="{FF2B5EF4-FFF2-40B4-BE49-F238E27FC236}">
                  <a16:creationId xmlns:a16="http://schemas.microsoft.com/office/drawing/2014/main" id="{060D13EB-30DD-33B2-F00D-7002E281FC3A}"/>
                </a:ext>
              </a:extLst>
            </p:cNvPr>
            <p:cNvSpPr/>
            <p:nvPr/>
          </p:nvSpPr>
          <p:spPr>
            <a:xfrm>
              <a:off x="5522042" y="2315208"/>
              <a:ext cx="1147916" cy="1113792"/>
            </a:xfrm>
            <a:prstGeom prst="ellipse">
              <a:avLst/>
            </a:prstGeom>
            <a:ln>
              <a:solidFill>
                <a:srgbClr val="001A5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DE"/>
            </a:p>
          </p:txBody>
        </p:sp>
        <p:pic>
          <p:nvPicPr>
            <p:cNvPr id="1026" name="Picture 2">
              <a:extLst>
                <a:ext uri="{FF2B5EF4-FFF2-40B4-BE49-F238E27FC236}">
                  <a16:creationId xmlns:a16="http://schemas.microsoft.com/office/drawing/2014/main" id="{569C23CE-2FE2-EB0F-0B97-1023C1F826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138" r="138"/>
            <a:stretch/>
          </p:blipFill>
          <p:spPr bwMode="auto">
            <a:xfrm>
              <a:off x="5689541" y="2440182"/>
              <a:ext cx="812918" cy="86384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Rectangle: Rounded Corners 19">
            <a:extLst>
              <a:ext uri="{FF2B5EF4-FFF2-40B4-BE49-F238E27FC236}">
                <a16:creationId xmlns:a16="http://schemas.microsoft.com/office/drawing/2014/main" id="{17317941-D3A6-B357-495B-4B24FF4DE81E}"/>
              </a:ext>
            </a:extLst>
          </p:cNvPr>
          <p:cNvSpPr/>
          <p:nvPr/>
        </p:nvSpPr>
        <p:spPr>
          <a:xfrm>
            <a:off x="13022645" y="8011534"/>
            <a:ext cx="4217739" cy="3903867"/>
          </a:xfrm>
          <a:prstGeom prst="roundRect">
            <a:avLst>
              <a:gd name="adj" fmla="val 1782"/>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Rectangle: Rounded Corners 9">
            <a:extLst>
              <a:ext uri="{FF2B5EF4-FFF2-40B4-BE49-F238E27FC236}">
                <a16:creationId xmlns:a16="http://schemas.microsoft.com/office/drawing/2014/main" id="{CC026653-9CDA-AAD9-F08E-5F06ABD92C5A}"/>
              </a:ext>
            </a:extLst>
          </p:cNvPr>
          <p:cNvSpPr/>
          <p:nvPr/>
        </p:nvSpPr>
        <p:spPr>
          <a:xfrm>
            <a:off x="998889" y="8444886"/>
            <a:ext cx="850231" cy="863600"/>
          </a:xfrm>
          <a:prstGeom prst="roundRect">
            <a:avLst/>
          </a:prstGeom>
          <a:solidFill>
            <a:srgbClr val="001A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3600"/>
              <a:t>🤖</a:t>
            </a:r>
          </a:p>
        </p:txBody>
      </p:sp>
      <p:sp>
        <p:nvSpPr>
          <p:cNvPr id="11" name="Rectangle: Rounded Corners 10">
            <a:extLst>
              <a:ext uri="{FF2B5EF4-FFF2-40B4-BE49-F238E27FC236}">
                <a16:creationId xmlns:a16="http://schemas.microsoft.com/office/drawing/2014/main" id="{37318B48-9D0D-D181-50E0-2E8197AA08DB}"/>
              </a:ext>
            </a:extLst>
          </p:cNvPr>
          <p:cNvSpPr/>
          <p:nvPr/>
        </p:nvSpPr>
        <p:spPr>
          <a:xfrm>
            <a:off x="998889" y="9839923"/>
            <a:ext cx="850231" cy="863600"/>
          </a:xfrm>
          <a:prstGeom prst="roundRect">
            <a:avLst/>
          </a:prstGeom>
          <a:solidFill>
            <a:srgbClr val="001A5E"/>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indent="0" algn="ctr">
              <a:buNone/>
            </a:pPr>
            <a:r>
              <a:rPr lang="en-DE" sz="3600" b="0" i="0">
                <a:solidFill>
                  <a:schemeClr val="bg1"/>
                </a:solidFill>
                <a:effectLst/>
                <a:latin typeface="+mj-lt"/>
              </a:rPr>
              <a:t>💾</a:t>
            </a:r>
            <a:endParaRPr lang="en-US" sz="3600">
              <a:solidFill>
                <a:schemeClr val="bg1"/>
              </a:solidFill>
              <a:latin typeface="+mj-lt"/>
            </a:endParaRPr>
          </a:p>
        </p:txBody>
      </p:sp>
      <p:sp>
        <p:nvSpPr>
          <p:cNvPr id="12" name="Rectangle: Rounded Corners 11">
            <a:extLst>
              <a:ext uri="{FF2B5EF4-FFF2-40B4-BE49-F238E27FC236}">
                <a16:creationId xmlns:a16="http://schemas.microsoft.com/office/drawing/2014/main" id="{1A1CE642-8877-5E1C-D64B-EC6172A813F5}"/>
              </a:ext>
            </a:extLst>
          </p:cNvPr>
          <p:cNvSpPr/>
          <p:nvPr/>
        </p:nvSpPr>
        <p:spPr>
          <a:xfrm>
            <a:off x="998888" y="11234960"/>
            <a:ext cx="850231" cy="863600"/>
          </a:xfrm>
          <a:prstGeom prst="roundRect">
            <a:avLst/>
          </a:prstGeom>
          <a:solidFill>
            <a:srgbClr val="001A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3600"/>
              <a:t>🗨️</a:t>
            </a:r>
          </a:p>
        </p:txBody>
      </p:sp>
    </p:spTree>
    <p:extLst>
      <p:ext uri="{BB962C8B-B14F-4D97-AF65-F5344CB8AC3E}">
        <p14:creationId xmlns:p14="http://schemas.microsoft.com/office/powerpoint/2010/main" val="1728690770"/>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ED4E9-4A93-3072-A2DA-A2FC29AA0174}"/>
              </a:ext>
            </a:extLst>
          </p:cNvPr>
          <p:cNvSpPr>
            <a:spLocks noGrp="1"/>
          </p:cNvSpPr>
          <p:nvPr>
            <p:ph type="title"/>
          </p:nvPr>
        </p:nvSpPr>
        <p:spPr>
          <a:xfrm>
            <a:off x="838200" y="497183"/>
            <a:ext cx="5867400" cy="1517968"/>
          </a:xfrm>
        </p:spPr>
        <p:txBody>
          <a:bodyPr>
            <a:normAutofit/>
          </a:bodyPr>
          <a:lstStyle/>
          <a:p>
            <a:pPr algn="ctr"/>
            <a:r>
              <a:rPr lang="en-US" sz="6000" b="1">
                <a:solidFill>
                  <a:srgbClr val="001A5E"/>
                </a:solidFill>
                <a:latin typeface="Google Sans" panose="020B0503030502040204" pitchFamily="34" charset="0"/>
              </a:rPr>
              <a:t>QAChat</a:t>
            </a:r>
            <a:endParaRPr lang="en-DE" sz="6000" b="1">
              <a:solidFill>
                <a:srgbClr val="001A5E"/>
              </a:solidFill>
              <a:latin typeface="Google Sans" panose="020B0503030502040204" pitchFamily="34" charset="0"/>
            </a:endParaRPr>
          </a:p>
        </p:txBody>
      </p:sp>
      <p:graphicFrame>
        <p:nvGraphicFramePr>
          <p:cNvPr id="1042" name="Content Placeholder 2">
            <a:extLst>
              <a:ext uri="{FF2B5EF4-FFF2-40B4-BE49-F238E27FC236}">
                <a16:creationId xmlns:a16="http://schemas.microsoft.com/office/drawing/2014/main" id="{8F9D2BBF-4A81-33CD-328B-D04A66AA22D3}"/>
              </a:ext>
            </a:extLst>
          </p:cNvPr>
          <p:cNvGraphicFramePr>
            <a:graphicFrameLocks noGrp="1"/>
          </p:cNvGraphicFramePr>
          <p:nvPr>
            <p:ph idx="1"/>
          </p:nvPr>
        </p:nvGraphicFramePr>
        <p:xfrm>
          <a:off x="838200" y="2150088"/>
          <a:ext cx="5867400" cy="3903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a:extLst>
              <a:ext uri="{FF2B5EF4-FFF2-40B4-BE49-F238E27FC236}">
                <a16:creationId xmlns:a16="http://schemas.microsoft.com/office/drawing/2014/main" id="{C32D2C2C-4211-717F-172F-3A2B5F60A8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25" b="25"/>
          <a:stretch/>
        </p:blipFill>
        <p:spPr bwMode="auto">
          <a:xfrm>
            <a:off x="8114369" y="780611"/>
            <a:ext cx="1137786" cy="7480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oldest university in Germany, FAU announced a new vision of its mission">
            <a:extLst>
              <a:ext uri="{FF2B5EF4-FFF2-40B4-BE49-F238E27FC236}">
                <a16:creationId xmlns:a16="http://schemas.microsoft.com/office/drawing/2014/main" id="{D71300B4-89DD-5EE1-71AB-42EDF6F9020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2509" b="15339"/>
          <a:stretch/>
        </p:blipFill>
        <p:spPr bwMode="auto">
          <a:xfrm>
            <a:off x="9510753" y="780611"/>
            <a:ext cx="1843047" cy="7480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CD6038F-25AE-30CE-162F-9CA45D1AF62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7125128" y="780611"/>
            <a:ext cx="729759" cy="74800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FC65FB69-D270-1EC0-6998-49C074F2D1CC}"/>
              </a:ext>
            </a:extLst>
          </p:cNvPr>
          <p:cNvGrpSpPr/>
          <p:nvPr/>
        </p:nvGrpSpPr>
        <p:grpSpPr>
          <a:xfrm>
            <a:off x="838200" y="629953"/>
            <a:ext cx="1147916" cy="1113792"/>
            <a:chOff x="838200" y="629953"/>
            <a:chExt cx="1147916" cy="1113792"/>
          </a:xfrm>
        </p:grpSpPr>
        <p:sp>
          <p:nvSpPr>
            <p:cNvPr id="3" name="Oval 2">
              <a:extLst>
                <a:ext uri="{FF2B5EF4-FFF2-40B4-BE49-F238E27FC236}">
                  <a16:creationId xmlns:a16="http://schemas.microsoft.com/office/drawing/2014/main" id="{060D13EB-30DD-33B2-F00D-7002E281FC3A}"/>
                </a:ext>
              </a:extLst>
            </p:cNvPr>
            <p:cNvSpPr/>
            <p:nvPr/>
          </p:nvSpPr>
          <p:spPr>
            <a:xfrm>
              <a:off x="838200" y="629953"/>
              <a:ext cx="1147916" cy="1113792"/>
            </a:xfrm>
            <a:prstGeom prst="ellipse">
              <a:avLst/>
            </a:prstGeom>
            <a:ln>
              <a:solidFill>
                <a:srgbClr val="001A5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DE"/>
            </a:p>
          </p:txBody>
        </p:sp>
        <p:pic>
          <p:nvPicPr>
            <p:cNvPr id="1026" name="Picture 2">
              <a:extLst>
                <a:ext uri="{FF2B5EF4-FFF2-40B4-BE49-F238E27FC236}">
                  <a16:creationId xmlns:a16="http://schemas.microsoft.com/office/drawing/2014/main" id="{569C23CE-2FE2-EB0F-0B97-1023C1F826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138" r="138"/>
            <a:stretch/>
          </p:blipFill>
          <p:spPr bwMode="auto">
            <a:xfrm>
              <a:off x="1000760" y="722690"/>
              <a:ext cx="812918" cy="86384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Rectangle: Rounded Corners 19">
            <a:extLst>
              <a:ext uri="{FF2B5EF4-FFF2-40B4-BE49-F238E27FC236}">
                <a16:creationId xmlns:a16="http://schemas.microsoft.com/office/drawing/2014/main" id="{17317941-D3A6-B357-495B-4B24FF4DE81E}"/>
              </a:ext>
            </a:extLst>
          </p:cNvPr>
          <p:cNvSpPr/>
          <p:nvPr/>
        </p:nvSpPr>
        <p:spPr>
          <a:xfrm>
            <a:off x="7124244" y="2150086"/>
            <a:ext cx="4217739" cy="3903867"/>
          </a:xfrm>
          <a:prstGeom prst="roundRect">
            <a:avLst>
              <a:gd name="adj" fmla="val 1782"/>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Rectangle: Rounded Corners 5">
            <a:extLst>
              <a:ext uri="{FF2B5EF4-FFF2-40B4-BE49-F238E27FC236}">
                <a16:creationId xmlns:a16="http://schemas.microsoft.com/office/drawing/2014/main" id="{E13B544D-6082-3DD3-CDD1-C2BF3C0496BA}"/>
              </a:ext>
            </a:extLst>
          </p:cNvPr>
          <p:cNvSpPr/>
          <p:nvPr/>
        </p:nvSpPr>
        <p:spPr>
          <a:xfrm>
            <a:off x="998889" y="2275182"/>
            <a:ext cx="850231" cy="863600"/>
          </a:xfrm>
          <a:prstGeom prst="roundRect">
            <a:avLst/>
          </a:prstGeom>
          <a:solidFill>
            <a:srgbClr val="001A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3600"/>
              <a:t>🤖</a:t>
            </a:r>
          </a:p>
        </p:txBody>
      </p:sp>
      <p:sp>
        <p:nvSpPr>
          <p:cNvPr id="7" name="Rectangle: Rounded Corners 6">
            <a:extLst>
              <a:ext uri="{FF2B5EF4-FFF2-40B4-BE49-F238E27FC236}">
                <a16:creationId xmlns:a16="http://schemas.microsoft.com/office/drawing/2014/main" id="{A8E8FB71-55EC-160A-F81D-055C40B4864E}"/>
              </a:ext>
            </a:extLst>
          </p:cNvPr>
          <p:cNvSpPr/>
          <p:nvPr/>
        </p:nvSpPr>
        <p:spPr>
          <a:xfrm>
            <a:off x="998889" y="3670219"/>
            <a:ext cx="850231" cy="863600"/>
          </a:xfrm>
          <a:prstGeom prst="roundRect">
            <a:avLst/>
          </a:prstGeom>
          <a:solidFill>
            <a:srgbClr val="001A5E"/>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indent="0" algn="ctr">
              <a:buNone/>
            </a:pPr>
            <a:r>
              <a:rPr lang="en-DE" sz="3600" b="0" i="0">
                <a:solidFill>
                  <a:schemeClr val="bg1"/>
                </a:solidFill>
                <a:effectLst/>
                <a:latin typeface="+mj-lt"/>
              </a:rPr>
              <a:t>💾</a:t>
            </a:r>
            <a:endParaRPr lang="en-US" sz="3600">
              <a:solidFill>
                <a:schemeClr val="bg1"/>
              </a:solidFill>
              <a:latin typeface="+mj-lt"/>
            </a:endParaRPr>
          </a:p>
        </p:txBody>
      </p:sp>
      <p:sp>
        <p:nvSpPr>
          <p:cNvPr id="8" name="Rectangle: Rounded Corners 7">
            <a:extLst>
              <a:ext uri="{FF2B5EF4-FFF2-40B4-BE49-F238E27FC236}">
                <a16:creationId xmlns:a16="http://schemas.microsoft.com/office/drawing/2014/main" id="{6E32357C-E78B-FD43-4A85-C1874921598F}"/>
              </a:ext>
            </a:extLst>
          </p:cNvPr>
          <p:cNvSpPr/>
          <p:nvPr/>
        </p:nvSpPr>
        <p:spPr>
          <a:xfrm>
            <a:off x="998888" y="5065256"/>
            <a:ext cx="850231" cy="863600"/>
          </a:xfrm>
          <a:prstGeom prst="roundRect">
            <a:avLst/>
          </a:prstGeom>
          <a:solidFill>
            <a:srgbClr val="001A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3600"/>
              <a:t>🗨️</a:t>
            </a:r>
          </a:p>
        </p:txBody>
      </p:sp>
    </p:spTree>
    <p:extLst>
      <p:ext uri="{BB962C8B-B14F-4D97-AF65-F5344CB8AC3E}">
        <p14:creationId xmlns:p14="http://schemas.microsoft.com/office/powerpoint/2010/main" val="21383191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410B29BA-690C-1659-2309-46BE647DCC1F}"/>
              </a:ext>
            </a:extLst>
          </p:cNvPr>
          <p:cNvSpPr>
            <a:spLocks noGrp="1"/>
          </p:cNvSpPr>
          <p:nvPr>
            <p:ph type="title"/>
          </p:nvPr>
        </p:nvSpPr>
        <p:spPr>
          <a:xfrm>
            <a:off x="838200" y="365125"/>
            <a:ext cx="10515600" cy="1325563"/>
          </a:xfrm>
        </p:spPr>
        <p:txBody>
          <a:bodyPr/>
          <a:lstStyle/>
          <a:p>
            <a:pPr algn="ctr"/>
            <a:r>
              <a:rPr lang="en-US" b="1">
                <a:solidFill>
                  <a:srgbClr val="001A5E"/>
                </a:solidFill>
                <a:latin typeface="Google Sans" panose="020B0503030502040204" pitchFamily="34" charset="0"/>
              </a:rPr>
              <a:t>Architecture</a:t>
            </a:r>
            <a:endParaRPr lang="en-DE" b="1">
              <a:solidFill>
                <a:srgbClr val="001A5E"/>
              </a:solidFill>
              <a:latin typeface="Google Sans" panose="020B0503030502040204" pitchFamily="34" charset="0"/>
            </a:endParaRPr>
          </a:p>
        </p:txBody>
      </p:sp>
      <p:grpSp>
        <p:nvGrpSpPr>
          <p:cNvPr id="87" name="Group 86">
            <a:extLst>
              <a:ext uri="{FF2B5EF4-FFF2-40B4-BE49-F238E27FC236}">
                <a16:creationId xmlns:a16="http://schemas.microsoft.com/office/drawing/2014/main" id="{DA5BE202-5F3C-82EA-7103-68CB3922E14C}"/>
              </a:ext>
            </a:extLst>
          </p:cNvPr>
          <p:cNvGrpSpPr/>
          <p:nvPr/>
        </p:nvGrpSpPr>
        <p:grpSpPr>
          <a:xfrm>
            <a:off x="9370687" y="1710858"/>
            <a:ext cx="2127380" cy="1763486"/>
            <a:chOff x="9105960" y="1884198"/>
            <a:chExt cx="2127380" cy="1763486"/>
          </a:xfrm>
        </p:grpSpPr>
        <p:sp>
          <p:nvSpPr>
            <p:cNvPr id="26" name="Rectangle: Rounded Corners 25">
              <a:extLst>
                <a:ext uri="{FF2B5EF4-FFF2-40B4-BE49-F238E27FC236}">
                  <a16:creationId xmlns:a16="http://schemas.microsoft.com/office/drawing/2014/main" id="{1E3ED40C-FFBF-737D-80E7-05FCF2F2754D}"/>
                </a:ext>
              </a:extLst>
            </p:cNvPr>
            <p:cNvSpPr/>
            <p:nvPr/>
          </p:nvSpPr>
          <p:spPr>
            <a:xfrm>
              <a:off x="9105960" y="1884198"/>
              <a:ext cx="2127380" cy="1763486"/>
            </a:xfrm>
            <a:prstGeom prst="roundRect">
              <a:avLst/>
            </a:prstGeom>
            <a:solidFill>
              <a:schemeClr val="bg1"/>
            </a:solid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latin typeface="Google Sans" panose="020B0503030502040204" pitchFamily="34" charset="0"/>
              </a:endParaRPr>
            </a:p>
          </p:txBody>
        </p:sp>
        <p:pic>
          <p:nvPicPr>
            <p:cNvPr id="36" name="Graphic 35">
              <a:extLst>
                <a:ext uri="{FF2B5EF4-FFF2-40B4-BE49-F238E27FC236}">
                  <a16:creationId xmlns:a16="http://schemas.microsoft.com/office/drawing/2014/main" id="{A5416BDC-3C08-8BB4-B146-0AF71A6B0F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64334" y="2561211"/>
              <a:ext cx="1466618" cy="374017"/>
            </a:xfrm>
            <a:prstGeom prst="rect">
              <a:avLst/>
            </a:prstGeom>
          </p:spPr>
        </p:pic>
      </p:grpSp>
      <p:grpSp>
        <p:nvGrpSpPr>
          <p:cNvPr id="55" name="Group 54">
            <a:extLst>
              <a:ext uri="{FF2B5EF4-FFF2-40B4-BE49-F238E27FC236}">
                <a16:creationId xmlns:a16="http://schemas.microsoft.com/office/drawing/2014/main" id="{E2C8005D-0EA4-6A9E-C98D-118DBB0CF87D}"/>
              </a:ext>
            </a:extLst>
          </p:cNvPr>
          <p:cNvGrpSpPr/>
          <p:nvPr/>
        </p:nvGrpSpPr>
        <p:grpSpPr>
          <a:xfrm>
            <a:off x="693933" y="1635793"/>
            <a:ext cx="1773220" cy="1481762"/>
            <a:chOff x="429206" y="1828798"/>
            <a:chExt cx="1773220" cy="1481762"/>
          </a:xfrm>
        </p:grpSpPr>
        <p:sp>
          <p:nvSpPr>
            <p:cNvPr id="24" name="Rectangle: Rounded Corners 23">
              <a:extLst>
                <a:ext uri="{FF2B5EF4-FFF2-40B4-BE49-F238E27FC236}">
                  <a16:creationId xmlns:a16="http://schemas.microsoft.com/office/drawing/2014/main" id="{1E0C562E-06E5-CB48-0AD5-1929A92C7489}"/>
                </a:ext>
              </a:extLst>
            </p:cNvPr>
            <p:cNvSpPr/>
            <p:nvPr/>
          </p:nvSpPr>
          <p:spPr>
            <a:xfrm>
              <a:off x="429206" y="1828798"/>
              <a:ext cx="1773220" cy="1481762"/>
            </a:xfrm>
            <a:prstGeom prst="roundRect">
              <a:avLst/>
            </a:prstGeom>
            <a:solidFill>
              <a:schemeClr val="bg1"/>
            </a:solid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r>
                <a:rPr lang="en-US">
                  <a:solidFill>
                    <a:schemeClr val="tx1"/>
                  </a:solidFill>
                  <a:latin typeface="Google Sans" panose="020B0503030502040204" pitchFamily="34" charset="0"/>
                </a:rPr>
                <a:t>Pages</a:t>
              </a:r>
            </a:p>
          </p:txBody>
        </p:sp>
        <p:pic>
          <p:nvPicPr>
            <p:cNvPr id="38" name="Graphic 37">
              <a:extLst>
                <a:ext uri="{FF2B5EF4-FFF2-40B4-BE49-F238E27FC236}">
                  <a16:creationId xmlns:a16="http://schemas.microsoft.com/office/drawing/2014/main" id="{C4428C45-8238-4EBD-3571-A32108C562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2871" y="1988969"/>
              <a:ext cx="1021551" cy="128195"/>
            </a:xfrm>
            <a:prstGeom prst="rect">
              <a:avLst/>
            </a:prstGeom>
          </p:spPr>
        </p:pic>
        <p:grpSp>
          <p:nvGrpSpPr>
            <p:cNvPr id="50" name="Group 49">
              <a:extLst>
                <a:ext uri="{FF2B5EF4-FFF2-40B4-BE49-F238E27FC236}">
                  <a16:creationId xmlns:a16="http://schemas.microsoft.com/office/drawing/2014/main" id="{B37BDBF9-04C9-8D2E-6C8E-D0BBC1A6F8FA}"/>
                </a:ext>
              </a:extLst>
            </p:cNvPr>
            <p:cNvGrpSpPr/>
            <p:nvPr/>
          </p:nvGrpSpPr>
          <p:grpSpPr>
            <a:xfrm>
              <a:off x="773204" y="2376241"/>
              <a:ext cx="1159678" cy="391154"/>
              <a:chOff x="911760" y="2357469"/>
              <a:chExt cx="1159678" cy="391154"/>
            </a:xfrm>
          </p:grpSpPr>
          <p:pic>
            <p:nvPicPr>
              <p:cNvPr id="19" name="Graphic 18" descr="Paper outline">
                <a:extLst>
                  <a:ext uri="{FF2B5EF4-FFF2-40B4-BE49-F238E27FC236}">
                    <a16:creationId xmlns:a16="http://schemas.microsoft.com/office/drawing/2014/main" id="{C949BAB0-5D5F-2210-16DF-5F14A07A58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1760" y="2357470"/>
                <a:ext cx="386875" cy="386875"/>
              </a:xfrm>
              <a:prstGeom prst="rect">
                <a:avLst/>
              </a:prstGeom>
            </p:spPr>
          </p:pic>
          <p:pic>
            <p:nvPicPr>
              <p:cNvPr id="46" name="Graphic 45" descr="Paper outline">
                <a:extLst>
                  <a:ext uri="{FF2B5EF4-FFF2-40B4-BE49-F238E27FC236}">
                    <a16:creationId xmlns:a16="http://schemas.microsoft.com/office/drawing/2014/main" id="{DA72E18C-9425-E4A9-99D8-A3FAB40BE2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98635" y="2357469"/>
                <a:ext cx="386875" cy="386875"/>
              </a:xfrm>
              <a:prstGeom prst="rect">
                <a:avLst/>
              </a:prstGeom>
            </p:spPr>
          </p:pic>
          <p:pic>
            <p:nvPicPr>
              <p:cNvPr id="47" name="Graphic 46" descr="Paper outline">
                <a:extLst>
                  <a:ext uri="{FF2B5EF4-FFF2-40B4-BE49-F238E27FC236}">
                    <a16:creationId xmlns:a16="http://schemas.microsoft.com/office/drawing/2014/main" id="{EBB40776-C697-2BAA-F4F7-3691C3EAF6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84563" y="2361748"/>
                <a:ext cx="386875" cy="386875"/>
              </a:xfrm>
              <a:prstGeom prst="rect">
                <a:avLst/>
              </a:prstGeom>
            </p:spPr>
          </p:pic>
        </p:grpSp>
      </p:grpSp>
      <p:grpSp>
        <p:nvGrpSpPr>
          <p:cNvPr id="57" name="Group 56">
            <a:extLst>
              <a:ext uri="{FF2B5EF4-FFF2-40B4-BE49-F238E27FC236}">
                <a16:creationId xmlns:a16="http://schemas.microsoft.com/office/drawing/2014/main" id="{0EA70CBE-15B9-4CA3-B3A7-6ED53D3DB4C7}"/>
              </a:ext>
            </a:extLst>
          </p:cNvPr>
          <p:cNvGrpSpPr/>
          <p:nvPr/>
        </p:nvGrpSpPr>
        <p:grpSpPr>
          <a:xfrm>
            <a:off x="693933" y="5011113"/>
            <a:ext cx="1773220" cy="1481762"/>
            <a:chOff x="429206" y="5204118"/>
            <a:chExt cx="1773220" cy="1481762"/>
          </a:xfrm>
        </p:grpSpPr>
        <p:sp>
          <p:nvSpPr>
            <p:cNvPr id="7" name="Rectangle: Rounded Corners 6">
              <a:extLst>
                <a:ext uri="{FF2B5EF4-FFF2-40B4-BE49-F238E27FC236}">
                  <a16:creationId xmlns:a16="http://schemas.microsoft.com/office/drawing/2014/main" id="{375A14A3-EA69-E978-0BE1-B8D86E8697CA}"/>
                </a:ext>
              </a:extLst>
            </p:cNvPr>
            <p:cNvSpPr/>
            <p:nvPr/>
          </p:nvSpPr>
          <p:spPr>
            <a:xfrm>
              <a:off x="429206" y="5204118"/>
              <a:ext cx="1773220" cy="1481762"/>
            </a:xfrm>
            <a:prstGeom prst="roundRect">
              <a:avLst/>
            </a:prstGeom>
            <a:solidFill>
              <a:schemeClr val="bg1"/>
            </a:solid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r>
                <a:rPr lang="en-US">
                  <a:solidFill>
                    <a:schemeClr val="tx1"/>
                  </a:solidFill>
                  <a:latin typeface="Google Sans" panose="020B0503030502040204" pitchFamily="34" charset="0"/>
                </a:rPr>
                <a:t>Documents</a:t>
              </a:r>
            </a:p>
          </p:txBody>
        </p:sp>
        <p:pic>
          <p:nvPicPr>
            <p:cNvPr id="9" name="Picture 8" descr="A close up of a logo&#10;&#10;Description automatically generated">
              <a:extLst>
                <a:ext uri="{FF2B5EF4-FFF2-40B4-BE49-F238E27FC236}">
                  <a16:creationId xmlns:a16="http://schemas.microsoft.com/office/drawing/2014/main" id="{2A9D364D-AAA7-5C08-B25E-7DC4ED58DC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2871" y="5362018"/>
              <a:ext cx="919202" cy="253700"/>
            </a:xfrm>
            <a:prstGeom prst="rect">
              <a:avLst/>
            </a:prstGeom>
          </p:spPr>
        </p:pic>
        <p:grpSp>
          <p:nvGrpSpPr>
            <p:cNvPr id="45" name="Group 44">
              <a:extLst>
                <a:ext uri="{FF2B5EF4-FFF2-40B4-BE49-F238E27FC236}">
                  <a16:creationId xmlns:a16="http://schemas.microsoft.com/office/drawing/2014/main" id="{548AEFBC-0BC6-EABB-299C-5F4C760C2B4C}"/>
                </a:ext>
              </a:extLst>
            </p:cNvPr>
            <p:cNvGrpSpPr/>
            <p:nvPr/>
          </p:nvGrpSpPr>
          <p:grpSpPr>
            <a:xfrm>
              <a:off x="741530" y="5745640"/>
              <a:ext cx="1148571" cy="398717"/>
              <a:chOff x="872605" y="5739719"/>
              <a:chExt cx="1148571" cy="398717"/>
            </a:xfrm>
          </p:grpSpPr>
          <p:pic>
            <p:nvPicPr>
              <p:cNvPr id="35" name="Graphic 34" descr="Document outline">
                <a:extLst>
                  <a:ext uri="{FF2B5EF4-FFF2-40B4-BE49-F238E27FC236}">
                    <a16:creationId xmlns:a16="http://schemas.microsoft.com/office/drawing/2014/main" id="{559FC17F-418D-74F2-D69C-E0773B7471D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2605" y="5751561"/>
                <a:ext cx="386875" cy="386875"/>
              </a:xfrm>
              <a:prstGeom prst="rect">
                <a:avLst/>
              </a:prstGeom>
            </p:spPr>
          </p:pic>
          <p:pic>
            <p:nvPicPr>
              <p:cNvPr id="42" name="Graphic 41" descr="Document outline">
                <a:extLst>
                  <a:ext uri="{FF2B5EF4-FFF2-40B4-BE49-F238E27FC236}">
                    <a16:creationId xmlns:a16="http://schemas.microsoft.com/office/drawing/2014/main" id="{AB0F4B0B-B72C-F4B3-972F-8AF3E6E5DB0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53453" y="5739719"/>
                <a:ext cx="386875" cy="386875"/>
              </a:xfrm>
              <a:prstGeom prst="rect">
                <a:avLst/>
              </a:prstGeom>
            </p:spPr>
          </p:pic>
          <p:pic>
            <p:nvPicPr>
              <p:cNvPr id="43" name="Graphic 42" descr="Document outline">
                <a:extLst>
                  <a:ext uri="{FF2B5EF4-FFF2-40B4-BE49-F238E27FC236}">
                    <a16:creationId xmlns:a16="http://schemas.microsoft.com/office/drawing/2014/main" id="{6121C613-660A-02AC-73FC-311B94FCA74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34301" y="5739719"/>
                <a:ext cx="386875" cy="386875"/>
              </a:xfrm>
              <a:prstGeom prst="rect">
                <a:avLst/>
              </a:prstGeom>
            </p:spPr>
          </p:pic>
        </p:grpSp>
      </p:grpSp>
      <p:grpSp>
        <p:nvGrpSpPr>
          <p:cNvPr id="3" name="Group 2">
            <a:extLst>
              <a:ext uri="{FF2B5EF4-FFF2-40B4-BE49-F238E27FC236}">
                <a16:creationId xmlns:a16="http://schemas.microsoft.com/office/drawing/2014/main" id="{D7400B93-479C-EF00-2716-2C2563556173}"/>
              </a:ext>
            </a:extLst>
          </p:cNvPr>
          <p:cNvGrpSpPr/>
          <p:nvPr/>
        </p:nvGrpSpPr>
        <p:grpSpPr>
          <a:xfrm>
            <a:off x="6367476" y="4176024"/>
            <a:ext cx="2306898" cy="1763486"/>
            <a:chOff x="7041577" y="4077118"/>
            <a:chExt cx="2306898" cy="1763486"/>
          </a:xfrm>
        </p:grpSpPr>
        <p:sp>
          <p:nvSpPr>
            <p:cNvPr id="25" name="Rectangle: Rounded Corners 24">
              <a:extLst>
                <a:ext uri="{FF2B5EF4-FFF2-40B4-BE49-F238E27FC236}">
                  <a16:creationId xmlns:a16="http://schemas.microsoft.com/office/drawing/2014/main" id="{CC42FAE8-CDC1-107B-6981-02FC100A78F9}"/>
                </a:ext>
              </a:extLst>
            </p:cNvPr>
            <p:cNvSpPr/>
            <p:nvPr/>
          </p:nvSpPr>
          <p:spPr>
            <a:xfrm>
              <a:off x="7041577" y="4077118"/>
              <a:ext cx="2306898" cy="1763486"/>
            </a:xfrm>
            <a:prstGeom prst="roundRect">
              <a:avLst/>
            </a:prstGeom>
            <a:solidFill>
              <a:schemeClr val="bg1"/>
            </a:solid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r>
                <a:rPr lang="en-US">
                  <a:solidFill>
                    <a:schemeClr val="tx1"/>
                  </a:solidFill>
                  <a:latin typeface="Google Sans" panose="020B0503030502040204" pitchFamily="34" charset="0"/>
                </a:rPr>
                <a:t>Vector Database</a:t>
              </a:r>
              <a:endParaRPr lang="en-DE">
                <a:solidFill>
                  <a:schemeClr val="tx1"/>
                </a:solidFill>
                <a:latin typeface="Google Sans" panose="020B0503030502040204" pitchFamily="34" charset="0"/>
              </a:endParaRPr>
            </a:p>
          </p:txBody>
        </p:sp>
        <p:pic>
          <p:nvPicPr>
            <p:cNvPr id="40" name="Picture 39" descr="A yellow and green hexagon logo&#10;&#10;Description automatically generated">
              <a:extLst>
                <a:ext uri="{FF2B5EF4-FFF2-40B4-BE49-F238E27FC236}">
                  <a16:creationId xmlns:a16="http://schemas.microsoft.com/office/drawing/2014/main" id="{3E630B9C-617B-650A-BD93-9246E45F5D9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97853" y="4202908"/>
              <a:ext cx="841380" cy="282634"/>
            </a:xfrm>
            <a:prstGeom prst="rect">
              <a:avLst/>
            </a:prstGeom>
          </p:spPr>
        </p:pic>
        <p:pic>
          <p:nvPicPr>
            <p:cNvPr id="60" name="Graphic 59" descr="Database outline">
              <a:extLst>
                <a:ext uri="{FF2B5EF4-FFF2-40B4-BE49-F238E27FC236}">
                  <a16:creationId xmlns:a16="http://schemas.microsoft.com/office/drawing/2014/main" id="{CBAC6E05-6CA5-0E87-653E-E17A46D055C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44073" y="4679053"/>
              <a:ext cx="492709" cy="492709"/>
            </a:xfrm>
            <a:prstGeom prst="rect">
              <a:avLst/>
            </a:prstGeom>
          </p:spPr>
        </p:pic>
      </p:grpSp>
      <p:grpSp>
        <p:nvGrpSpPr>
          <p:cNvPr id="2" name="Group 1">
            <a:extLst>
              <a:ext uri="{FF2B5EF4-FFF2-40B4-BE49-F238E27FC236}">
                <a16:creationId xmlns:a16="http://schemas.microsoft.com/office/drawing/2014/main" id="{BDA7890E-8256-442B-6794-885EDAF9B7F5}"/>
              </a:ext>
            </a:extLst>
          </p:cNvPr>
          <p:cNvGrpSpPr/>
          <p:nvPr/>
        </p:nvGrpSpPr>
        <p:grpSpPr>
          <a:xfrm>
            <a:off x="3084172" y="3182591"/>
            <a:ext cx="2355998" cy="1763486"/>
            <a:chOff x="3010674" y="3336550"/>
            <a:chExt cx="2355998" cy="1763486"/>
          </a:xfrm>
        </p:grpSpPr>
        <p:sp>
          <p:nvSpPr>
            <p:cNvPr id="28" name="Rectangle: Rounded Corners 27">
              <a:extLst>
                <a:ext uri="{FF2B5EF4-FFF2-40B4-BE49-F238E27FC236}">
                  <a16:creationId xmlns:a16="http://schemas.microsoft.com/office/drawing/2014/main" id="{0B627CCA-3EBC-C335-E62C-3C4291013DB9}"/>
                </a:ext>
              </a:extLst>
            </p:cNvPr>
            <p:cNvSpPr/>
            <p:nvPr/>
          </p:nvSpPr>
          <p:spPr>
            <a:xfrm>
              <a:off x="3010674" y="3336550"/>
              <a:ext cx="2355998" cy="1763486"/>
            </a:xfrm>
            <a:prstGeom prst="roundRect">
              <a:avLst/>
            </a:prstGeom>
            <a:solidFill>
              <a:schemeClr val="bg1"/>
            </a:solid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r>
                <a:rPr lang="en-US">
                  <a:solidFill>
                    <a:schemeClr val="tx1"/>
                  </a:solidFill>
                  <a:latin typeface="Google Sans" panose="020B0503030502040204" pitchFamily="34" charset="0"/>
                </a:rPr>
                <a:t>Data Processing</a:t>
              </a:r>
              <a:endParaRPr lang="en-DE">
                <a:solidFill>
                  <a:schemeClr val="tx1"/>
                </a:solidFill>
                <a:latin typeface="Google Sans" panose="020B0503030502040204" pitchFamily="34" charset="0"/>
              </a:endParaRPr>
            </a:p>
          </p:txBody>
        </p:sp>
        <p:pic>
          <p:nvPicPr>
            <p:cNvPr id="62" name="Graphic 61" descr="Arrow circle outline">
              <a:extLst>
                <a:ext uri="{FF2B5EF4-FFF2-40B4-BE49-F238E27FC236}">
                  <a16:creationId xmlns:a16="http://schemas.microsoft.com/office/drawing/2014/main" id="{D0A14C4A-6E1C-DC64-79C1-F82A9626B7F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37980" y="3887002"/>
              <a:ext cx="492709" cy="492709"/>
            </a:xfrm>
            <a:prstGeom prst="rect">
              <a:avLst/>
            </a:prstGeom>
          </p:spPr>
        </p:pic>
      </p:grpSp>
      <p:grpSp>
        <p:nvGrpSpPr>
          <p:cNvPr id="56" name="Group 55">
            <a:extLst>
              <a:ext uri="{FF2B5EF4-FFF2-40B4-BE49-F238E27FC236}">
                <a16:creationId xmlns:a16="http://schemas.microsoft.com/office/drawing/2014/main" id="{C72F7C06-5E9A-0F75-EDDA-4D9B3770F2E5}"/>
              </a:ext>
            </a:extLst>
          </p:cNvPr>
          <p:cNvGrpSpPr/>
          <p:nvPr/>
        </p:nvGrpSpPr>
        <p:grpSpPr>
          <a:xfrm>
            <a:off x="693933" y="3323453"/>
            <a:ext cx="1773220" cy="1481762"/>
            <a:chOff x="429206" y="3516458"/>
            <a:chExt cx="1773220" cy="1481762"/>
          </a:xfrm>
        </p:grpSpPr>
        <p:sp>
          <p:nvSpPr>
            <p:cNvPr id="4" name="Rectangle: Rounded Corners 3">
              <a:extLst>
                <a:ext uri="{FF2B5EF4-FFF2-40B4-BE49-F238E27FC236}">
                  <a16:creationId xmlns:a16="http://schemas.microsoft.com/office/drawing/2014/main" id="{B051EAB3-EDF7-C56F-64AF-F54567CD820D}"/>
                </a:ext>
              </a:extLst>
            </p:cNvPr>
            <p:cNvSpPr/>
            <p:nvPr/>
          </p:nvSpPr>
          <p:spPr>
            <a:xfrm>
              <a:off x="429206" y="3516458"/>
              <a:ext cx="1773220" cy="1481762"/>
            </a:xfrm>
            <a:prstGeom prst="roundRect">
              <a:avLst/>
            </a:prstGeom>
            <a:solidFill>
              <a:schemeClr val="bg1"/>
            </a:solid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r>
                <a:rPr lang="en-US">
                  <a:solidFill>
                    <a:schemeClr val="tx1"/>
                  </a:solidFill>
                  <a:latin typeface="Google Sans" panose="020B0503030502040204" pitchFamily="34" charset="0"/>
                </a:rPr>
                <a:t>Messages</a:t>
              </a:r>
            </a:p>
          </p:txBody>
        </p:sp>
        <p:pic>
          <p:nvPicPr>
            <p:cNvPr id="6" name="Graphic 5">
              <a:extLst>
                <a:ext uri="{FF2B5EF4-FFF2-40B4-BE49-F238E27FC236}">
                  <a16:creationId xmlns:a16="http://schemas.microsoft.com/office/drawing/2014/main" id="{B7B5364C-8193-78D9-B970-F23DAED1BD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2872" y="3676250"/>
              <a:ext cx="712702" cy="181753"/>
            </a:xfrm>
            <a:prstGeom prst="rect">
              <a:avLst/>
            </a:prstGeom>
          </p:spPr>
        </p:pic>
        <p:grpSp>
          <p:nvGrpSpPr>
            <p:cNvPr id="49" name="Group 48">
              <a:extLst>
                <a:ext uri="{FF2B5EF4-FFF2-40B4-BE49-F238E27FC236}">
                  <a16:creationId xmlns:a16="http://schemas.microsoft.com/office/drawing/2014/main" id="{4E072516-A046-580B-5884-57D9922186EA}"/>
                </a:ext>
              </a:extLst>
            </p:cNvPr>
            <p:cNvGrpSpPr/>
            <p:nvPr/>
          </p:nvGrpSpPr>
          <p:grpSpPr>
            <a:xfrm>
              <a:off x="862057" y="4054152"/>
              <a:ext cx="847034" cy="386875"/>
              <a:chOff x="1111224" y="4043060"/>
              <a:chExt cx="847034" cy="386875"/>
            </a:xfrm>
          </p:grpSpPr>
          <p:pic>
            <p:nvPicPr>
              <p:cNvPr id="13" name="Graphic 12" descr="Chat outline">
                <a:extLst>
                  <a:ext uri="{FF2B5EF4-FFF2-40B4-BE49-F238E27FC236}">
                    <a16:creationId xmlns:a16="http://schemas.microsoft.com/office/drawing/2014/main" id="{54AD8E7D-E5A6-D70C-6CEC-0D80A9B87F1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11224" y="4043060"/>
                <a:ext cx="386875" cy="386875"/>
              </a:xfrm>
              <a:prstGeom prst="rect">
                <a:avLst/>
              </a:prstGeom>
            </p:spPr>
          </p:pic>
          <p:pic>
            <p:nvPicPr>
              <p:cNvPr id="48" name="Graphic 47" descr="Chat outline">
                <a:extLst>
                  <a:ext uri="{FF2B5EF4-FFF2-40B4-BE49-F238E27FC236}">
                    <a16:creationId xmlns:a16="http://schemas.microsoft.com/office/drawing/2014/main" id="{5E14D65B-FD55-E35C-DBD5-ED11FB45247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571383" y="4043060"/>
                <a:ext cx="386875" cy="386875"/>
              </a:xfrm>
              <a:prstGeom prst="rect">
                <a:avLst/>
              </a:prstGeom>
            </p:spPr>
          </p:pic>
        </p:grpSp>
      </p:grpSp>
      <p:cxnSp>
        <p:nvCxnSpPr>
          <p:cNvPr id="12" name="Connector: Elbow 11">
            <a:extLst>
              <a:ext uri="{FF2B5EF4-FFF2-40B4-BE49-F238E27FC236}">
                <a16:creationId xmlns:a16="http://schemas.microsoft.com/office/drawing/2014/main" id="{FA52FFEC-8C52-BCF5-A04F-FBDC73E896E8}"/>
              </a:ext>
            </a:extLst>
          </p:cNvPr>
          <p:cNvCxnSpPr>
            <a:cxnSpLocks/>
            <a:stCxn id="24" idx="3"/>
            <a:endCxn id="28" idx="0"/>
          </p:cNvCxnSpPr>
          <p:nvPr/>
        </p:nvCxnSpPr>
        <p:spPr>
          <a:xfrm>
            <a:off x="2467153" y="2376674"/>
            <a:ext cx="1795018" cy="805917"/>
          </a:xfrm>
          <a:prstGeom prst="bentConnector2">
            <a:avLst/>
          </a:prstGeom>
          <a:ln w="76200">
            <a:solidFill>
              <a:srgbClr val="001A5E"/>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A3F347CE-3B64-BC50-549E-C7A2B943CF59}"/>
              </a:ext>
            </a:extLst>
          </p:cNvPr>
          <p:cNvCxnSpPr>
            <a:cxnSpLocks/>
            <a:stCxn id="7" idx="3"/>
            <a:endCxn id="28" idx="2"/>
          </p:cNvCxnSpPr>
          <p:nvPr/>
        </p:nvCxnSpPr>
        <p:spPr>
          <a:xfrm flipV="1">
            <a:off x="2467153" y="4946077"/>
            <a:ext cx="1795018" cy="805917"/>
          </a:xfrm>
          <a:prstGeom prst="bentConnector2">
            <a:avLst/>
          </a:prstGeom>
          <a:ln w="76200">
            <a:solidFill>
              <a:srgbClr val="001A5E"/>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5A31179-4BB3-8E39-2EFC-B96771901D9C}"/>
              </a:ext>
            </a:extLst>
          </p:cNvPr>
          <p:cNvCxnSpPr>
            <a:stCxn id="4" idx="3"/>
            <a:endCxn id="28" idx="1"/>
          </p:cNvCxnSpPr>
          <p:nvPr/>
        </p:nvCxnSpPr>
        <p:spPr>
          <a:xfrm>
            <a:off x="2467153" y="4064334"/>
            <a:ext cx="617019" cy="0"/>
          </a:xfrm>
          <a:prstGeom prst="straightConnector1">
            <a:avLst/>
          </a:prstGeom>
          <a:ln w="76200">
            <a:solidFill>
              <a:srgbClr val="001A5E"/>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FF3E7017-70BA-0E78-775F-B181A731BC6B}"/>
              </a:ext>
            </a:extLst>
          </p:cNvPr>
          <p:cNvCxnSpPr>
            <a:cxnSpLocks/>
            <a:stCxn id="28" idx="3"/>
            <a:endCxn id="25" idx="1"/>
          </p:cNvCxnSpPr>
          <p:nvPr/>
        </p:nvCxnSpPr>
        <p:spPr>
          <a:xfrm>
            <a:off x="5440170" y="4064334"/>
            <a:ext cx="927306" cy="993433"/>
          </a:xfrm>
          <a:prstGeom prst="bentConnector3">
            <a:avLst>
              <a:gd name="adj1" fmla="val 50000"/>
            </a:avLst>
          </a:prstGeom>
          <a:ln w="76200">
            <a:solidFill>
              <a:srgbClr val="001A5E"/>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52BB564-1179-8A36-A702-BEC67C3F3BA8}"/>
              </a:ext>
            </a:extLst>
          </p:cNvPr>
          <p:cNvCxnSpPr>
            <a:cxnSpLocks/>
            <a:stCxn id="25" idx="0"/>
            <a:endCxn id="27" idx="2"/>
          </p:cNvCxnSpPr>
          <p:nvPr/>
        </p:nvCxnSpPr>
        <p:spPr>
          <a:xfrm flipH="1" flipV="1">
            <a:off x="7517551" y="3474345"/>
            <a:ext cx="3374" cy="701679"/>
          </a:xfrm>
          <a:prstGeom prst="straightConnector1">
            <a:avLst/>
          </a:prstGeom>
          <a:ln w="76200">
            <a:solidFill>
              <a:srgbClr val="001A5E"/>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8123A66-E832-1A08-E356-7C75827E280C}"/>
              </a:ext>
            </a:extLst>
          </p:cNvPr>
          <p:cNvCxnSpPr>
            <a:cxnSpLocks/>
          </p:cNvCxnSpPr>
          <p:nvPr/>
        </p:nvCxnSpPr>
        <p:spPr>
          <a:xfrm flipV="1">
            <a:off x="8674374" y="2968521"/>
            <a:ext cx="696313" cy="1"/>
          </a:xfrm>
          <a:prstGeom prst="straightConnector1">
            <a:avLst/>
          </a:prstGeom>
          <a:ln w="76200">
            <a:solidFill>
              <a:srgbClr val="001A5E"/>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3C9B90E9-5AD8-177B-788C-AE0C1A5E59B0}"/>
              </a:ext>
            </a:extLst>
          </p:cNvPr>
          <p:cNvCxnSpPr>
            <a:cxnSpLocks/>
          </p:cNvCxnSpPr>
          <p:nvPr/>
        </p:nvCxnSpPr>
        <p:spPr>
          <a:xfrm flipH="1">
            <a:off x="8674373" y="2339688"/>
            <a:ext cx="696313" cy="1"/>
          </a:xfrm>
          <a:prstGeom prst="straightConnector1">
            <a:avLst/>
          </a:prstGeom>
          <a:ln w="76200">
            <a:solidFill>
              <a:srgbClr val="001A5E"/>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4A15EA63-3B20-254E-66CF-8D7A8BA60E68}"/>
              </a:ext>
            </a:extLst>
          </p:cNvPr>
          <p:cNvGrpSpPr/>
          <p:nvPr/>
        </p:nvGrpSpPr>
        <p:grpSpPr>
          <a:xfrm>
            <a:off x="6360727" y="1710859"/>
            <a:ext cx="2313647" cy="1763486"/>
            <a:chOff x="6360727" y="1710859"/>
            <a:chExt cx="2313647" cy="1763486"/>
          </a:xfrm>
        </p:grpSpPr>
        <p:sp>
          <p:nvSpPr>
            <p:cNvPr id="27" name="Rectangle: Rounded Corners 26">
              <a:extLst>
                <a:ext uri="{FF2B5EF4-FFF2-40B4-BE49-F238E27FC236}">
                  <a16:creationId xmlns:a16="http://schemas.microsoft.com/office/drawing/2014/main" id="{A5A7DC26-7D49-D667-3D6A-0D11D4234952}"/>
                </a:ext>
              </a:extLst>
            </p:cNvPr>
            <p:cNvSpPr/>
            <p:nvPr/>
          </p:nvSpPr>
          <p:spPr>
            <a:xfrm>
              <a:off x="6360727" y="1710859"/>
              <a:ext cx="2313647" cy="1763486"/>
            </a:xfrm>
            <a:prstGeom prst="roundRect">
              <a:avLst/>
            </a:prstGeom>
            <a:solidFill>
              <a:schemeClr val="bg1"/>
            </a:solid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endParaRPr lang="en-US">
                <a:solidFill>
                  <a:schemeClr val="tx1"/>
                </a:solidFill>
                <a:latin typeface="Google Sans" panose="020B0503030502040204" pitchFamily="34" charset="0"/>
              </a:endParaRPr>
            </a:p>
            <a:p>
              <a:pPr algn="ctr"/>
              <a:r>
                <a:rPr lang="en-US" err="1">
                  <a:solidFill>
                    <a:schemeClr val="tx1"/>
                  </a:solidFill>
                  <a:latin typeface="Google Sans" panose="020B0503030502040204" pitchFamily="34" charset="0"/>
                </a:rPr>
                <a:t>QABot</a:t>
              </a:r>
              <a:endParaRPr lang="en-DE">
                <a:solidFill>
                  <a:schemeClr val="tx1"/>
                </a:solidFill>
                <a:latin typeface="Google Sans" panose="020B0503030502040204" pitchFamily="34" charset="0"/>
              </a:endParaRPr>
            </a:p>
          </p:txBody>
        </p:sp>
        <p:pic>
          <p:nvPicPr>
            <p:cNvPr id="8" name="Graphic 7" descr="Robot outline">
              <a:extLst>
                <a:ext uri="{FF2B5EF4-FFF2-40B4-BE49-F238E27FC236}">
                  <a16:creationId xmlns:a16="http://schemas.microsoft.com/office/drawing/2014/main" id="{C9468E4D-B2C6-8767-E07E-205C2B88B62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164149" y="2114353"/>
              <a:ext cx="704354" cy="704354"/>
            </a:xfrm>
            <a:prstGeom prst="rect">
              <a:avLst/>
            </a:prstGeom>
          </p:spPr>
        </p:pic>
      </p:grpSp>
    </p:spTree>
    <p:custDataLst>
      <p:tags r:id="rId1"/>
    </p:custDataLst>
    <p:extLst>
      <p:ext uri="{BB962C8B-B14F-4D97-AF65-F5344CB8AC3E}">
        <p14:creationId xmlns:p14="http://schemas.microsoft.com/office/powerpoint/2010/main" val="3528495159"/>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410B29BA-690C-1659-2309-46BE647DCC1F}"/>
              </a:ext>
            </a:extLst>
          </p:cNvPr>
          <p:cNvSpPr>
            <a:spLocks noGrp="1"/>
          </p:cNvSpPr>
          <p:nvPr>
            <p:ph type="title"/>
          </p:nvPr>
        </p:nvSpPr>
        <p:spPr>
          <a:xfrm>
            <a:off x="838200" y="365125"/>
            <a:ext cx="10515600" cy="1325563"/>
          </a:xfrm>
        </p:spPr>
        <p:txBody>
          <a:bodyPr/>
          <a:lstStyle/>
          <a:p>
            <a:pPr algn="ctr"/>
            <a:r>
              <a:rPr lang="en-US" b="1">
                <a:solidFill>
                  <a:srgbClr val="001A5E"/>
                </a:solidFill>
                <a:latin typeface="Google Sans" panose="020B0503030502040204" pitchFamily="34" charset="0"/>
              </a:rPr>
              <a:t>Requirements</a:t>
            </a:r>
            <a:endParaRPr lang="en-DE" b="1">
              <a:solidFill>
                <a:srgbClr val="001A5E"/>
              </a:solidFill>
              <a:latin typeface="Google Sans" panose="020B0503030502040204" pitchFamily="34" charset="0"/>
            </a:endParaRPr>
          </a:p>
        </p:txBody>
      </p:sp>
      <p:grpSp>
        <p:nvGrpSpPr>
          <p:cNvPr id="13" name="Group 12">
            <a:extLst>
              <a:ext uri="{FF2B5EF4-FFF2-40B4-BE49-F238E27FC236}">
                <a16:creationId xmlns:a16="http://schemas.microsoft.com/office/drawing/2014/main" id="{10A7896C-AD43-56E5-6C7B-C5B8AE24C484}"/>
              </a:ext>
            </a:extLst>
          </p:cNvPr>
          <p:cNvGrpSpPr/>
          <p:nvPr/>
        </p:nvGrpSpPr>
        <p:grpSpPr>
          <a:xfrm>
            <a:off x="599766" y="4100052"/>
            <a:ext cx="8131279" cy="2580965"/>
            <a:chOff x="599766" y="4100052"/>
            <a:chExt cx="8131279" cy="2580965"/>
          </a:xfrm>
        </p:grpSpPr>
        <p:sp>
          <p:nvSpPr>
            <p:cNvPr id="11" name="Rectangle: Rounded Corners 10">
              <a:extLst>
                <a:ext uri="{FF2B5EF4-FFF2-40B4-BE49-F238E27FC236}">
                  <a16:creationId xmlns:a16="http://schemas.microsoft.com/office/drawing/2014/main" id="{C005BC35-B663-CB04-6DFF-4BF463D0D6A8}"/>
                </a:ext>
              </a:extLst>
            </p:cNvPr>
            <p:cNvSpPr/>
            <p:nvPr/>
          </p:nvSpPr>
          <p:spPr>
            <a:xfrm>
              <a:off x="599766" y="4100052"/>
              <a:ext cx="8131279" cy="2580965"/>
            </a:xfrm>
            <a:prstGeom prst="roundRect">
              <a:avLst/>
            </a:prstGeom>
            <a:solidFill>
              <a:schemeClr val="bg1"/>
            </a:solidFill>
            <a:ln>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rgbClr val="001A5E"/>
                  </a:solidFill>
                </a:rPr>
                <a:t>2. Data retrieval</a:t>
              </a:r>
              <a:r>
                <a:rPr lang="en-US" sz="3200">
                  <a:solidFill>
                    <a:srgbClr val="001A5E"/>
                  </a:solidFill>
                </a:rPr>
                <a:t> </a:t>
              </a:r>
              <a:r>
                <a:rPr lang="en-US" sz="3200" b="1">
                  <a:solidFill>
                    <a:srgbClr val="001A5E"/>
                  </a:solidFill>
                </a:rPr>
                <a:t>methods must be </a:t>
              </a:r>
              <a:r>
                <a:rPr lang="en-US" sz="3200">
                  <a:solidFill>
                    <a:srgbClr val="001A5E"/>
                  </a:solidFill>
                </a:rPr>
                <a:t> </a:t>
              </a:r>
              <a:r>
                <a:rPr lang="en-US" sz="3200" b="1">
                  <a:solidFill>
                    <a:srgbClr val="001A5E"/>
                  </a:solidFill>
                </a:rPr>
                <a:t>…</a:t>
              </a:r>
            </a:p>
            <a:p>
              <a:pPr algn="ctr"/>
              <a:endParaRPr lang="en-US" sz="1100">
                <a:solidFill>
                  <a:srgbClr val="001A5E"/>
                </a:solidFill>
              </a:endParaRPr>
            </a:p>
            <a:p>
              <a:r>
                <a:rPr lang="en-US">
                  <a:solidFill>
                    <a:srgbClr val="001A5E"/>
                  </a:solidFill>
                </a:rPr>
                <a:t>2.1  able to retrieve from </a:t>
              </a:r>
              <a:r>
                <a:rPr lang="en-US" b="1" u="sng">
                  <a:solidFill>
                    <a:srgbClr val="001A5E"/>
                  </a:solidFill>
                </a:rPr>
                <a:t>Confluence, Slack and Google Drive</a:t>
              </a:r>
            </a:p>
            <a:p>
              <a:r>
                <a:rPr lang="en-US">
                  <a:solidFill>
                    <a:srgbClr val="001A5E"/>
                  </a:solidFill>
                </a:rPr>
                <a:t>2.2  able to work with </a:t>
              </a:r>
              <a:r>
                <a:rPr lang="en-US" b="1" u="sng">
                  <a:solidFill>
                    <a:srgbClr val="001A5E"/>
                  </a:solidFill>
                </a:rPr>
                <a:t>German</a:t>
              </a:r>
              <a:r>
                <a:rPr lang="en-US">
                  <a:solidFill>
                    <a:srgbClr val="001A5E"/>
                  </a:solidFill>
                </a:rPr>
                <a:t> text</a:t>
              </a:r>
            </a:p>
            <a:p>
              <a:r>
                <a:rPr lang="en-US">
                  <a:solidFill>
                    <a:srgbClr val="001A5E"/>
                  </a:solidFill>
                </a:rPr>
                <a:t>2.3  able to </a:t>
              </a:r>
              <a:r>
                <a:rPr lang="en-US" b="1" u="sng">
                  <a:solidFill>
                    <a:srgbClr val="001A5E"/>
                  </a:solidFill>
                </a:rPr>
                <a:t>exclude certain data </a:t>
              </a:r>
              <a:r>
                <a:rPr lang="en-US">
                  <a:solidFill>
                    <a:srgbClr val="001A5E"/>
                  </a:solidFill>
                </a:rPr>
                <a:t>sources that are on a </a:t>
              </a:r>
              <a:r>
                <a:rPr lang="en-US" b="1" u="sng">
                  <a:solidFill>
                    <a:srgbClr val="001A5E"/>
                  </a:solidFill>
                </a:rPr>
                <a:t>blacklist</a:t>
              </a:r>
            </a:p>
            <a:p>
              <a:r>
                <a:rPr lang="en-US">
                  <a:solidFill>
                    <a:srgbClr val="001A5E"/>
                  </a:solidFill>
                </a:rPr>
                <a:t>2.4  </a:t>
              </a:r>
              <a:r>
                <a:rPr lang="en-US" b="1" u="sng">
                  <a:solidFill>
                    <a:srgbClr val="001A5E"/>
                  </a:solidFill>
                </a:rPr>
                <a:t>automated</a:t>
              </a:r>
              <a:r>
                <a:rPr lang="en-US">
                  <a:solidFill>
                    <a:srgbClr val="001A5E"/>
                  </a:solidFill>
                </a:rPr>
                <a:t> and must run on a </a:t>
              </a:r>
              <a:r>
                <a:rPr lang="en-US" b="1" u="sng">
                  <a:solidFill>
                    <a:srgbClr val="001A5E"/>
                  </a:solidFill>
                </a:rPr>
                <a:t>schedule</a:t>
              </a:r>
            </a:p>
          </p:txBody>
        </p:sp>
        <p:pic>
          <p:nvPicPr>
            <p:cNvPr id="5" name="Graphic 4" descr="Magnifying glass outline">
              <a:extLst>
                <a:ext uri="{FF2B5EF4-FFF2-40B4-BE49-F238E27FC236}">
                  <a16:creationId xmlns:a16="http://schemas.microsoft.com/office/drawing/2014/main" id="{F0783E6D-582D-B31E-F0A0-2E4F62FF32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6877" y="5928629"/>
              <a:ext cx="533458" cy="533458"/>
            </a:xfrm>
            <a:prstGeom prst="rect">
              <a:avLst/>
            </a:prstGeom>
          </p:spPr>
        </p:pic>
      </p:grpSp>
      <p:grpSp>
        <p:nvGrpSpPr>
          <p:cNvPr id="14" name="Group 13">
            <a:extLst>
              <a:ext uri="{FF2B5EF4-FFF2-40B4-BE49-F238E27FC236}">
                <a16:creationId xmlns:a16="http://schemas.microsoft.com/office/drawing/2014/main" id="{543F8F98-BB79-9547-4C42-0AC39761A8AB}"/>
              </a:ext>
            </a:extLst>
          </p:cNvPr>
          <p:cNvGrpSpPr/>
          <p:nvPr/>
        </p:nvGrpSpPr>
        <p:grpSpPr>
          <a:xfrm>
            <a:off x="8878529" y="1690688"/>
            <a:ext cx="2713705" cy="4990329"/>
            <a:chOff x="8878529" y="1690688"/>
            <a:chExt cx="2713705" cy="4990329"/>
          </a:xfrm>
        </p:grpSpPr>
        <p:sp>
          <p:nvSpPr>
            <p:cNvPr id="12" name="Rectangle: Rounded Corners 11">
              <a:extLst>
                <a:ext uri="{FF2B5EF4-FFF2-40B4-BE49-F238E27FC236}">
                  <a16:creationId xmlns:a16="http://schemas.microsoft.com/office/drawing/2014/main" id="{4932413B-FF2F-1847-12E3-8CA44AC24B06}"/>
                </a:ext>
              </a:extLst>
            </p:cNvPr>
            <p:cNvSpPr/>
            <p:nvPr/>
          </p:nvSpPr>
          <p:spPr>
            <a:xfrm>
              <a:off x="8878529" y="1690688"/>
              <a:ext cx="2713705" cy="4990329"/>
            </a:xfrm>
            <a:prstGeom prst="roundRect">
              <a:avLst/>
            </a:prstGeom>
            <a:solidFill>
              <a:schemeClr val="bg1"/>
            </a:solidFill>
            <a:ln>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a:solidFill>
                    <a:srgbClr val="001A5E"/>
                  </a:solidFill>
                  <a:latin typeface="Google Sans" panose="020B0503030502040204" pitchFamily="34" charset="0"/>
                </a:rPr>
                <a:t>3. Policy</a:t>
              </a:r>
            </a:p>
            <a:p>
              <a:endParaRPr lang="en-US">
                <a:solidFill>
                  <a:srgbClr val="001A5E"/>
                </a:solidFill>
                <a:latin typeface="Google Sans" panose="020B0503030502040204" pitchFamily="34" charset="0"/>
              </a:endParaRPr>
            </a:p>
            <a:p>
              <a:r>
                <a:rPr lang="en-US">
                  <a:solidFill>
                    <a:srgbClr val="001A5E"/>
                  </a:solidFill>
                  <a:latin typeface="Google Sans" panose="020B0503030502040204" pitchFamily="34" charset="0"/>
                </a:rPr>
                <a:t>Product must only use services that </a:t>
              </a:r>
              <a:r>
                <a:rPr lang="en-US" b="1" u="sng">
                  <a:solidFill>
                    <a:srgbClr val="001A5E"/>
                  </a:solidFill>
                  <a:latin typeface="Google Sans" panose="020B0503030502040204" pitchFamily="34" charset="0"/>
                </a:rPr>
                <a:t>comply with the company's security policy</a:t>
              </a:r>
            </a:p>
          </p:txBody>
        </p:sp>
        <p:pic>
          <p:nvPicPr>
            <p:cNvPr id="7" name="Graphic 6" descr="Court outline">
              <a:extLst>
                <a:ext uri="{FF2B5EF4-FFF2-40B4-BE49-F238E27FC236}">
                  <a16:creationId xmlns:a16="http://schemas.microsoft.com/office/drawing/2014/main" id="{0707FE27-C3EC-AC9B-A85A-6175D8A7AF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0342" y="5928629"/>
              <a:ext cx="533458" cy="533458"/>
            </a:xfrm>
            <a:prstGeom prst="rect">
              <a:avLst/>
            </a:prstGeom>
          </p:spPr>
        </p:pic>
      </p:grpSp>
      <p:grpSp>
        <p:nvGrpSpPr>
          <p:cNvPr id="10" name="Group 9">
            <a:extLst>
              <a:ext uri="{FF2B5EF4-FFF2-40B4-BE49-F238E27FC236}">
                <a16:creationId xmlns:a16="http://schemas.microsoft.com/office/drawing/2014/main" id="{3932C723-570E-0A29-3D7D-E0C5BB7156CB}"/>
              </a:ext>
            </a:extLst>
          </p:cNvPr>
          <p:cNvGrpSpPr/>
          <p:nvPr/>
        </p:nvGrpSpPr>
        <p:grpSpPr>
          <a:xfrm>
            <a:off x="599767" y="1690688"/>
            <a:ext cx="8131279" cy="2281544"/>
            <a:chOff x="599767" y="1690688"/>
            <a:chExt cx="8131279" cy="2281544"/>
          </a:xfrm>
        </p:grpSpPr>
        <p:sp>
          <p:nvSpPr>
            <p:cNvPr id="8" name="Rectangle: Rounded Corners 7">
              <a:extLst>
                <a:ext uri="{FF2B5EF4-FFF2-40B4-BE49-F238E27FC236}">
                  <a16:creationId xmlns:a16="http://schemas.microsoft.com/office/drawing/2014/main" id="{05EE9243-3346-75EC-8019-58AB3D6253ED}"/>
                </a:ext>
              </a:extLst>
            </p:cNvPr>
            <p:cNvSpPr/>
            <p:nvPr/>
          </p:nvSpPr>
          <p:spPr>
            <a:xfrm>
              <a:off x="599767" y="1690688"/>
              <a:ext cx="8131279" cy="2281544"/>
            </a:xfrm>
            <a:prstGeom prst="roundRect">
              <a:avLst/>
            </a:prstGeom>
            <a:solidFill>
              <a:schemeClr val="bg1"/>
            </a:solidFill>
            <a:ln>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rgbClr val="001A5E"/>
                  </a:solidFill>
                </a:rPr>
                <a:t>1. Chatbot must …</a:t>
              </a:r>
              <a:endParaRPr lang="en-US" sz="2000">
                <a:solidFill>
                  <a:srgbClr val="001A5E"/>
                </a:solidFill>
              </a:endParaRPr>
            </a:p>
            <a:p>
              <a:endParaRPr lang="en-US" sz="1100">
                <a:solidFill>
                  <a:srgbClr val="001A5E"/>
                </a:solidFill>
              </a:endParaRPr>
            </a:p>
            <a:p>
              <a:r>
                <a:rPr lang="en-US" sz="2000">
                  <a:solidFill>
                    <a:srgbClr val="001A5E"/>
                  </a:solidFill>
                </a:rPr>
                <a:t>1.1  be available as a </a:t>
              </a:r>
              <a:r>
                <a:rPr lang="en-US" sz="2000" b="1" u="sng">
                  <a:solidFill>
                    <a:srgbClr val="001A5E"/>
                  </a:solidFill>
                </a:rPr>
                <a:t>Slack</a:t>
              </a:r>
              <a:r>
                <a:rPr lang="en-US" sz="2000" u="sng">
                  <a:solidFill>
                    <a:srgbClr val="001A5E"/>
                  </a:solidFill>
                </a:rPr>
                <a:t> </a:t>
              </a:r>
              <a:r>
                <a:rPr lang="en-US" sz="2000" b="1" u="sng">
                  <a:solidFill>
                    <a:srgbClr val="001A5E"/>
                  </a:solidFill>
                </a:rPr>
                <a:t>integration</a:t>
              </a:r>
            </a:p>
            <a:p>
              <a:r>
                <a:rPr lang="en-US" sz="2000">
                  <a:solidFill>
                    <a:srgbClr val="001A5E"/>
                  </a:solidFill>
                </a:rPr>
                <a:t>1.2  be able to </a:t>
              </a:r>
              <a:r>
                <a:rPr lang="en-US" sz="2000" b="1" u="sng">
                  <a:solidFill>
                    <a:srgbClr val="001A5E"/>
                  </a:solidFill>
                </a:rPr>
                <a:t>respond with company-specific information</a:t>
              </a:r>
            </a:p>
            <a:p>
              <a:r>
                <a:rPr lang="en-US" sz="2000">
                  <a:solidFill>
                    <a:srgbClr val="001A5E"/>
                  </a:solidFill>
                </a:rPr>
                <a:t>1.3  support the </a:t>
              </a:r>
              <a:r>
                <a:rPr lang="en-US" sz="2000" b="1" u="sng">
                  <a:solidFill>
                    <a:srgbClr val="001A5E"/>
                  </a:solidFill>
                </a:rPr>
                <a:t>German language</a:t>
              </a:r>
              <a:endParaRPr lang="en-DE" sz="2000" b="1" u="sng">
                <a:solidFill>
                  <a:srgbClr val="001A5E"/>
                </a:solidFill>
              </a:endParaRPr>
            </a:p>
          </p:txBody>
        </p:sp>
        <p:pic>
          <p:nvPicPr>
            <p:cNvPr id="9" name="Graphic 8" descr="Chat outline">
              <a:extLst>
                <a:ext uri="{FF2B5EF4-FFF2-40B4-BE49-F238E27FC236}">
                  <a16:creationId xmlns:a16="http://schemas.microsoft.com/office/drawing/2014/main" id="{3AA8F50C-861F-66D0-39A1-A6DF517DF5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56877" y="3385665"/>
              <a:ext cx="533458" cy="533458"/>
            </a:xfrm>
            <a:prstGeom prst="rect">
              <a:avLst/>
            </a:prstGeom>
          </p:spPr>
        </p:pic>
      </p:grpSp>
    </p:spTree>
    <p:custDataLst>
      <p:tags r:id="rId1"/>
    </p:custDataLst>
    <p:extLst>
      <p:ext uri="{BB962C8B-B14F-4D97-AF65-F5344CB8AC3E}">
        <p14:creationId xmlns:p14="http://schemas.microsoft.com/office/powerpoint/2010/main" val="4031124513"/>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5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410B29BA-690C-1659-2309-46BE647DCC1F}"/>
              </a:ext>
            </a:extLst>
          </p:cNvPr>
          <p:cNvSpPr>
            <a:spLocks noGrp="1"/>
          </p:cNvSpPr>
          <p:nvPr>
            <p:ph type="title"/>
          </p:nvPr>
        </p:nvSpPr>
        <p:spPr>
          <a:xfrm>
            <a:off x="838200" y="365125"/>
            <a:ext cx="10515600" cy="6105249"/>
          </a:xfrm>
        </p:spPr>
        <p:txBody>
          <a:bodyPr/>
          <a:lstStyle/>
          <a:p>
            <a:pPr algn="ctr"/>
            <a:r>
              <a:rPr lang="en-US" b="1">
                <a:solidFill>
                  <a:srgbClr val="001A5E"/>
                </a:solidFill>
                <a:latin typeface="Google Sans" panose="020B0503030502040204" pitchFamily="34" charset="0"/>
              </a:rPr>
              <a:t>Demo</a:t>
            </a:r>
            <a:endParaRPr lang="en-DE" b="1">
              <a:solidFill>
                <a:srgbClr val="001A5E"/>
              </a:solidFill>
              <a:latin typeface="Google Sans" panose="020B0503030502040204" pitchFamily="34" charset="0"/>
            </a:endParaRPr>
          </a:p>
        </p:txBody>
      </p:sp>
    </p:spTree>
    <p:extLst>
      <p:ext uri="{BB962C8B-B14F-4D97-AF65-F5344CB8AC3E}">
        <p14:creationId xmlns:p14="http://schemas.microsoft.com/office/powerpoint/2010/main" val="1286006857"/>
      </p:ext>
    </p:extLst>
  </p:cSld>
  <p:clrMapOvr>
    <a:masterClrMapping/>
  </p:clrMapOvr>
  <p:transition>
    <p:push dir="u"/>
  </p:transition>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CFC29372-D2A5-DAEE-102A-65C9AAC2510A}"/>
              </a:ext>
            </a:extLst>
          </p:cNvPr>
          <p:cNvSpPr>
            <a:spLocks noGrp="1"/>
          </p:cNvSpPr>
          <p:nvPr>
            <p:ph type="title"/>
          </p:nvPr>
        </p:nvSpPr>
        <p:spPr>
          <a:xfrm>
            <a:off x="838200" y="6954753"/>
            <a:ext cx="10515600" cy="1325563"/>
          </a:xfrm>
        </p:spPr>
        <p:txBody>
          <a:bodyPr/>
          <a:lstStyle/>
          <a:p>
            <a:pPr algn="ctr"/>
            <a:r>
              <a:rPr lang="en-US" b="1">
                <a:solidFill>
                  <a:srgbClr val="001A5E"/>
                </a:solidFill>
              </a:rPr>
              <a:t>QAChat Team</a:t>
            </a:r>
            <a:endParaRPr lang="en-DE" b="1">
              <a:solidFill>
                <a:srgbClr val="001A5E"/>
              </a:solidFill>
            </a:endParaRPr>
          </a:p>
        </p:txBody>
      </p:sp>
      <p:grpSp>
        <p:nvGrpSpPr>
          <p:cNvPr id="8" name="Group 7">
            <a:extLst>
              <a:ext uri="{FF2B5EF4-FFF2-40B4-BE49-F238E27FC236}">
                <a16:creationId xmlns:a16="http://schemas.microsoft.com/office/drawing/2014/main" id="{B16969A3-F432-DDB1-CC2F-C7E1DA5DC8E3}"/>
              </a:ext>
            </a:extLst>
          </p:cNvPr>
          <p:cNvGrpSpPr/>
          <p:nvPr/>
        </p:nvGrpSpPr>
        <p:grpSpPr>
          <a:xfrm>
            <a:off x="3260035" y="8395375"/>
            <a:ext cx="6102627" cy="3531566"/>
            <a:chOff x="3230217" y="1825625"/>
            <a:chExt cx="6102627" cy="3531566"/>
          </a:xfrm>
        </p:grpSpPr>
        <p:sp>
          <p:nvSpPr>
            <p:cNvPr id="9" name="Content Placeholder 2">
              <a:extLst>
                <a:ext uri="{FF2B5EF4-FFF2-40B4-BE49-F238E27FC236}">
                  <a16:creationId xmlns:a16="http://schemas.microsoft.com/office/drawing/2014/main" id="{FFA2C366-7FB0-B50D-319C-46494D434B30}"/>
                </a:ext>
              </a:extLst>
            </p:cNvPr>
            <p:cNvSpPr txBox="1">
              <a:spLocks/>
            </p:cNvSpPr>
            <p:nvPr/>
          </p:nvSpPr>
          <p:spPr>
            <a:xfrm>
              <a:off x="3230217" y="1825625"/>
              <a:ext cx="2514600" cy="353156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a:solidFill>
                    <a:srgbClr val="001A5E"/>
                  </a:solidFill>
                </a:rPr>
                <a:t>Developer</a:t>
              </a:r>
            </a:p>
            <a:p>
              <a:pPr marL="0" indent="0" algn="r">
                <a:buFont typeface="Arial" panose="020B0604020202020204" pitchFamily="34" charset="0"/>
                <a:buNone/>
              </a:pPr>
              <a:r>
                <a:rPr lang="en-US">
                  <a:solidFill>
                    <a:srgbClr val="001A5E"/>
                  </a:solidFill>
                </a:rPr>
                <a:t>Developer</a:t>
              </a:r>
              <a:endParaRPr lang="en-DE">
                <a:solidFill>
                  <a:srgbClr val="001A5E"/>
                </a:solidFill>
              </a:endParaRPr>
            </a:p>
            <a:p>
              <a:pPr marL="0" indent="0" algn="r">
                <a:buFont typeface="Arial" panose="020B0604020202020204" pitchFamily="34" charset="0"/>
                <a:buNone/>
              </a:pPr>
              <a:r>
                <a:rPr lang="en-US">
                  <a:solidFill>
                    <a:srgbClr val="001A5E"/>
                  </a:solidFill>
                </a:rPr>
                <a:t>Developer</a:t>
              </a:r>
              <a:endParaRPr lang="en-DE">
                <a:solidFill>
                  <a:srgbClr val="001A5E"/>
                </a:solidFill>
              </a:endParaRPr>
            </a:p>
            <a:p>
              <a:pPr marL="0" indent="0" algn="r">
                <a:buFont typeface="Arial" panose="020B0604020202020204" pitchFamily="34" charset="0"/>
                <a:buNone/>
              </a:pPr>
              <a:r>
                <a:rPr lang="en-US">
                  <a:solidFill>
                    <a:srgbClr val="001A5E"/>
                  </a:solidFill>
                </a:rPr>
                <a:t>Developer</a:t>
              </a:r>
              <a:endParaRPr lang="en-DE">
                <a:solidFill>
                  <a:srgbClr val="001A5E"/>
                </a:solidFill>
              </a:endParaRPr>
            </a:p>
            <a:p>
              <a:pPr marL="0" indent="0" algn="r">
                <a:buFont typeface="Arial" panose="020B0604020202020204" pitchFamily="34" charset="0"/>
                <a:buNone/>
              </a:pPr>
              <a:r>
                <a:rPr lang="en-US">
                  <a:solidFill>
                    <a:srgbClr val="001A5E"/>
                  </a:solidFill>
                </a:rPr>
                <a:t>Developer</a:t>
              </a:r>
              <a:endParaRPr lang="en-DE">
                <a:solidFill>
                  <a:srgbClr val="001A5E"/>
                </a:solidFill>
              </a:endParaRPr>
            </a:p>
            <a:p>
              <a:pPr marL="0" indent="0" algn="r">
                <a:buFont typeface="Arial" panose="020B0604020202020204" pitchFamily="34" charset="0"/>
                <a:buNone/>
              </a:pPr>
              <a:r>
                <a:rPr lang="en-US">
                  <a:solidFill>
                    <a:srgbClr val="001A5E"/>
                  </a:solidFill>
                </a:rPr>
                <a:t>Developer</a:t>
              </a:r>
            </a:p>
            <a:p>
              <a:pPr marL="0" indent="0" algn="r">
                <a:buFont typeface="Arial" panose="020B0604020202020204" pitchFamily="34" charset="0"/>
                <a:buNone/>
              </a:pPr>
              <a:r>
                <a:rPr lang="en-US">
                  <a:solidFill>
                    <a:srgbClr val="001A5E"/>
                  </a:solidFill>
                </a:rPr>
                <a:t>Product Owner</a:t>
              </a:r>
            </a:p>
            <a:p>
              <a:pPr marL="0" indent="0" algn="r">
                <a:buNone/>
              </a:pPr>
              <a:r>
                <a:rPr lang="en-US">
                  <a:solidFill>
                    <a:srgbClr val="001A5E"/>
                  </a:solidFill>
                </a:rPr>
                <a:t>Product Owner</a:t>
              </a:r>
            </a:p>
            <a:p>
              <a:pPr marL="0" indent="0" algn="r">
                <a:buNone/>
              </a:pPr>
              <a:r>
                <a:rPr lang="en-US">
                  <a:solidFill>
                    <a:srgbClr val="001A5E"/>
                  </a:solidFill>
                </a:rPr>
                <a:t>Scrum Master</a:t>
              </a:r>
            </a:p>
            <a:p>
              <a:pPr marL="0" indent="0" algn="r">
                <a:buFont typeface="Arial" panose="020B0604020202020204" pitchFamily="34" charset="0"/>
                <a:buNone/>
              </a:pPr>
              <a:endParaRPr lang="en-US">
                <a:solidFill>
                  <a:srgbClr val="001A5E"/>
                </a:solidFill>
              </a:endParaRPr>
            </a:p>
          </p:txBody>
        </p:sp>
        <p:sp>
          <p:nvSpPr>
            <p:cNvPr id="10" name="Content Placeholder 2">
              <a:extLst>
                <a:ext uri="{FF2B5EF4-FFF2-40B4-BE49-F238E27FC236}">
                  <a16:creationId xmlns:a16="http://schemas.microsoft.com/office/drawing/2014/main" id="{47A8E256-10C0-737A-8AF9-39D7CB1B01BB}"/>
                </a:ext>
              </a:extLst>
            </p:cNvPr>
            <p:cNvSpPr txBox="1">
              <a:spLocks/>
            </p:cNvSpPr>
            <p:nvPr/>
          </p:nvSpPr>
          <p:spPr>
            <a:xfrm>
              <a:off x="5744818" y="1825625"/>
              <a:ext cx="3588026" cy="353156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001A5E"/>
                  </a:solidFill>
                </a:rPr>
                <a:t>Abdelkader Abdelkader</a:t>
              </a:r>
            </a:p>
            <a:p>
              <a:pPr marL="0" indent="0">
                <a:buFont typeface="Arial" panose="020B0604020202020204" pitchFamily="34" charset="0"/>
                <a:buNone/>
              </a:pPr>
              <a:r>
                <a:rPr lang="en-US">
                  <a:solidFill>
                    <a:srgbClr val="001A5E"/>
                  </a:solidFill>
                </a:rPr>
                <a:t>Amela Pucic</a:t>
              </a:r>
            </a:p>
            <a:p>
              <a:pPr marL="0" indent="0">
                <a:buFont typeface="Arial" panose="020B0604020202020204" pitchFamily="34" charset="0"/>
                <a:buNone/>
              </a:pPr>
              <a:r>
                <a:rPr lang="en-US">
                  <a:solidFill>
                    <a:srgbClr val="001A5E"/>
                  </a:solidFill>
                </a:rPr>
                <a:t>Emanuel Erben</a:t>
              </a:r>
            </a:p>
            <a:p>
              <a:pPr marL="0" indent="0">
                <a:buFont typeface="Arial" panose="020B0604020202020204" pitchFamily="34" charset="0"/>
                <a:buNone/>
              </a:pPr>
              <a:r>
                <a:rPr lang="en-US">
                  <a:solidFill>
                    <a:srgbClr val="001A5E"/>
                  </a:solidFill>
                </a:rPr>
                <a:t>Felix Nützel</a:t>
              </a:r>
            </a:p>
            <a:p>
              <a:pPr marL="0" indent="0">
                <a:buFont typeface="Arial" panose="020B0604020202020204" pitchFamily="34" charset="0"/>
                <a:buNone/>
              </a:pPr>
              <a:r>
                <a:rPr lang="en-US">
                  <a:solidFill>
                    <a:srgbClr val="001A5E"/>
                  </a:solidFill>
                </a:rPr>
                <a:t>Hafidz Arifin</a:t>
              </a:r>
            </a:p>
            <a:p>
              <a:pPr marL="0" indent="0">
                <a:buFont typeface="Arial" panose="020B0604020202020204" pitchFamily="34" charset="0"/>
                <a:buNone/>
              </a:pPr>
              <a:r>
                <a:rPr lang="en-US">
                  <a:solidFill>
                    <a:srgbClr val="001A5E"/>
                  </a:solidFill>
                </a:rPr>
                <a:t>Jesse Palarus</a:t>
              </a:r>
            </a:p>
            <a:p>
              <a:pPr marL="0" indent="0">
                <a:buFont typeface="Arial" panose="020B0604020202020204" pitchFamily="34" charset="0"/>
                <a:buNone/>
              </a:pPr>
              <a:r>
                <a:rPr lang="en-US">
                  <a:solidFill>
                    <a:srgbClr val="001A5E"/>
                  </a:solidFill>
                </a:rPr>
                <a:t>Sara El Brak</a:t>
              </a:r>
            </a:p>
            <a:p>
              <a:pPr marL="0" indent="0">
                <a:buFont typeface="Arial" panose="020B0604020202020204" pitchFamily="34" charset="0"/>
                <a:buNone/>
              </a:pPr>
              <a:r>
                <a:rPr lang="en-US">
                  <a:solidFill>
                    <a:srgbClr val="001A5E"/>
                  </a:solidFill>
                </a:rPr>
                <a:t>Tobias Konheiser</a:t>
              </a:r>
            </a:p>
            <a:p>
              <a:pPr marL="0" indent="0">
                <a:buFont typeface="Arial" panose="020B0604020202020204" pitchFamily="34" charset="0"/>
                <a:buNone/>
              </a:pPr>
              <a:r>
                <a:rPr lang="en-US">
                  <a:solidFill>
                    <a:srgbClr val="001A5E"/>
                  </a:solidFill>
                </a:rPr>
                <a:t>Vukica Stojkovic</a:t>
              </a:r>
            </a:p>
          </p:txBody>
        </p:sp>
      </p:grpSp>
      <p:sp>
        <p:nvSpPr>
          <p:cNvPr id="11" name="Content Placeholder 2">
            <a:extLst>
              <a:ext uri="{FF2B5EF4-FFF2-40B4-BE49-F238E27FC236}">
                <a16:creationId xmlns:a16="http://schemas.microsoft.com/office/drawing/2014/main" id="{CBAE3AD9-CCB3-8FD0-6075-975CEA72A414}"/>
              </a:ext>
            </a:extLst>
          </p:cNvPr>
          <p:cNvSpPr txBox="1">
            <a:spLocks/>
          </p:cNvSpPr>
          <p:nvPr/>
        </p:nvSpPr>
        <p:spPr>
          <a:xfrm>
            <a:off x="3467100" y="12289513"/>
            <a:ext cx="5257800" cy="5266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a:solidFill>
                  <a:srgbClr val="001A5E"/>
                </a:solidFill>
              </a:rPr>
              <a:t>(alphabetical order)</a:t>
            </a:r>
          </a:p>
        </p:txBody>
      </p:sp>
    </p:spTree>
    <p:extLst>
      <p:ext uri="{BB962C8B-B14F-4D97-AF65-F5344CB8AC3E}">
        <p14:creationId xmlns:p14="http://schemas.microsoft.com/office/powerpoint/2010/main" val="227201984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7139F9A-AE96-9EFF-306D-BBAAFCC76D5B}"/>
              </a:ext>
            </a:extLst>
          </p:cNvPr>
          <p:cNvSpPr>
            <a:spLocks noGrp="1"/>
          </p:cNvSpPr>
          <p:nvPr>
            <p:ph type="title"/>
          </p:nvPr>
        </p:nvSpPr>
        <p:spPr/>
        <p:txBody>
          <a:bodyPr/>
          <a:lstStyle/>
          <a:p>
            <a:pPr algn="ctr"/>
            <a:r>
              <a:rPr lang="en-US" b="1">
                <a:solidFill>
                  <a:srgbClr val="001A5E"/>
                </a:solidFill>
              </a:rPr>
              <a:t>QAChat Team</a:t>
            </a:r>
            <a:endParaRPr lang="en-DE" b="1">
              <a:solidFill>
                <a:srgbClr val="001A5E"/>
              </a:solidFill>
            </a:endParaRPr>
          </a:p>
        </p:txBody>
      </p:sp>
      <p:grpSp>
        <p:nvGrpSpPr>
          <p:cNvPr id="3" name="Group 2">
            <a:extLst>
              <a:ext uri="{FF2B5EF4-FFF2-40B4-BE49-F238E27FC236}">
                <a16:creationId xmlns:a16="http://schemas.microsoft.com/office/drawing/2014/main" id="{6C256C00-1725-5B2E-6E14-C48263897AD8}"/>
              </a:ext>
            </a:extLst>
          </p:cNvPr>
          <p:cNvGrpSpPr/>
          <p:nvPr/>
        </p:nvGrpSpPr>
        <p:grpSpPr>
          <a:xfrm>
            <a:off x="3260035" y="1805747"/>
            <a:ext cx="6102627" cy="3531566"/>
            <a:chOff x="3230217" y="1825625"/>
            <a:chExt cx="6102627" cy="3531566"/>
          </a:xfrm>
        </p:grpSpPr>
        <p:sp>
          <p:nvSpPr>
            <p:cNvPr id="8" name="Content Placeholder 2">
              <a:extLst>
                <a:ext uri="{FF2B5EF4-FFF2-40B4-BE49-F238E27FC236}">
                  <a16:creationId xmlns:a16="http://schemas.microsoft.com/office/drawing/2014/main" id="{756BAA26-FE95-1970-AF05-E47F2442ED5F}"/>
                </a:ext>
              </a:extLst>
            </p:cNvPr>
            <p:cNvSpPr txBox="1">
              <a:spLocks/>
            </p:cNvSpPr>
            <p:nvPr/>
          </p:nvSpPr>
          <p:spPr>
            <a:xfrm>
              <a:off x="3230217" y="1825625"/>
              <a:ext cx="2514600" cy="353156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a:solidFill>
                    <a:srgbClr val="001A5E"/>
                  </a:solidFill>
                </a:rPr>
                <a:t>Scrum Master</a:t>
              </a:r>
            </a:p>
            <a:p>
              <a:pPr marL="0" indent="0" algn="r">
                <a:buFont typeface="Arial" panose="020B0604020202020204" pitchFamily="34" charset="0"/>
                <a:buNone/>
              </a:pPr>
              <a:r>
                <a:rPr lang="en-US">
                  <a:solidFill>
                    <a:srgbClr val="001A5E"/>
                  </a:solidFill>
                </a:rPr>
                <a:t>Product Owner</a:t>
              </a:r>
            </a:p>
            <a:p>
              <a:pPr marL="0" indent="0" algn="r">
                <a:buNone/>
              </a:pPr>
              <a:r>
                <a:rPr lang="en-US">
                  <a:solidFill>
                    <a:srgbClr val="001A5E"/>
                  </a:solidFill>
                </a:rPr>
                <a:t>Product Owner</a:t>
              </a:r>
            </a:p>
            <a:p>
              <a:pPr marL="0" indent="0" algn="r">
                <a:buFont typeface="Arial" panose="020B0604020202020204" pitchFamily="34" charset="0"/>
                <a:buNone/>
              </a:pPr>
              <a:r>
                <a:rPr lang="en-US">
                  <a:solidFill>
                    <a:srgbClr val="001A5E"/>
                  </a:solidFill>
                </a:rPr>
                <a:t>Developer</a:t>
              </a:r>
            </a:p>
            <a:p>
              <a:pPr marL="0" indent="0" algn="r">
                <a:buFont typeface="Arial" panose="020B0604020202020204" pitchFamily="34" charset="0"/>
                <a:buNone/>
              </a:pPr>
              <a:r>
                <a:rPr lang="en-US">
                  <a:solidFill>
                    <a:srgbClr val="001A5E"/>
                  </a:solidFill>
                </a:rPr>
                <a:t>Developer</a:t>
              </a:r>
              <a:endParaRPr lang="en-DE">
                <a:solidFill>
                  <a:srgbClr val="001A5E"/>
                </a:solidFill>
              </a:endParaRPr>
            </a:p>
            <a:p>
              <a:pPr marL="0" indent="0" algn="r">
                <a:buFont typeface="Arial" panose="020B0604020202020204" pitchFamily="34" charset="0"/>
                <a:buNone/>
              </a:pPr>
              <a:r>
                <a:rPr lang="en-US">
                  <a:solidFill>
                    <a:srgbClr val="001A5E"/>
                  </a:solidFill>
                </a:rPr>
                <a:t>Developer</a:t>
              </a:r>
              <a:endParaRPr lang="en-DE">
                <a:solidFill>
                  <a:srgbClr val="001A5E"/>
                </a:solidFill>
              </a:endParaRPr>
            </a:p>
            <a:p>
              <a:pPr marL="0" indent="0" algn="r">
                <a:buFont typeface="Arial" panose="020B0604020202020204" pitchFamily="34" charset="0"/>
                <a:buNone/>
              </a:pPr>
              <a:r>
                <a:rPr lang="en-US">
                  <a:solidFill>
                    <a:srgbClr val="001A5E"/>
                  </a:solidFill>
                </a:rPr>
                <a:t>Developer</a:t>
              </a:r>
              <a:endParaRPr lang="en-DE">
                <a:solidFill>
                  <a:srgbClr val="001A5E"/>
                </a:solidFill>
              </a:endParaRPr>
            </a:p>
            <a:p>
              <a:pPr marL="0" indent="0" algn="r">
                <a:buFont typeface="Arial" panose="020B0604020202020204" pitchFamily="34" charset="0"/>
                <a:buNone/>
              </a:pPr>
              <a:r>
                <a:rPr lang="en-US">
                  <a:solidFill>
                    <a:srgbClr val="001A5E"/>
                  </a:solidFill>
                </a:rPr>
                <a:t>Developer</a:t>
              </a:r>
              <a:endParaRPr lang="en-DE">
                <a:solidFill>
                  <a:srgbClr val="001A5E"/>
                </a:solidFill>
              </a:endParaRPr>
            </a:p>
            <a:p>
              <a:pPr marL="0" indent="0" algn="r">
                <a:buFont typeface="Arial" panose="020B0604020202020204" pitchFamily="34" charset="0"/>
                <a:buNone/>
              </a:pPr>
              <a:r>
                <a:rPr lang="en-US">
                  <a:solidFill>
                    <a:srgbClr val="001A5E"/>
                  </a:solidFill>
                </a:rPr>
                <a:t>Developer</a:t>
              </a:r>
            </a:p>
          </p:txBody>
        </p:sp>
        <p:sp>
          <p:nvSpPr>
            <p:cNvPr id="9" name="Content Placeholder 2">
              <a:extLst>
                <a:ext uri="{FF2B5EF4-FFF2-40B4-BE49-F238E27FC236}">
                  <a16:creationId xmlns:a16="http://schemas.microsoft.com/office/drawing/2014/main" id="{06605773-053A-1C75-D8F4-EA4C95892B79}"/>
                </a:ext>
              </a:extLst>
            </p:cNvPr>
            <p:cNvSpPr txBox="1">
              <a:spLocks/>
            </p:cNvSpPr>
            <p:nvPr/>
          </p:nvSpPr>
          <p:spPr>
            <a:xfrm>
              <a:off x="5744818" y="1825625"/>
              <a:ext cx="3588026" cy="353156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001A5E"/>
                  </a:solidFill>
                  <a:latin typeface="+mj-lt"/>
                </a:rPr>
                <a:t>Vukica Stojkovic</a:t>
              </a:r>
            </a:p>
            <a:p>
              <a:pPr marL="0" indent="0">
                <a:buFont typeface="Arial" panose="020B0604020202020204" pitchFamily="34" charset="0"/>
                <a:buNone/>
              </a:pPr>
              <a:r>
                <a:rPr lang="en-US">
                  <a:solidFill>
                    <a:srgbClr val="001A5E"/>
                  </a:solidFill>
                  <a:latin typeface="+mj-lt"/>
                </a:rPr>
                <a:t>Sara El Brak</a:t>
              </a:r>
            </a:p>
            <a:p>
              <a:pPr marL="0" indent="0">
                <a:buFont typeface="Arial" panose="020B0604020202020204" pitchFamily="34" charset="0"/>
                <a:buNone/>
              </a:pPr>
              <a:r>
                <a:rPr lang="en-US">
                  <a:solidFill>
                    <a:srgbClr val="001A5E"/>
                  </a:solidFill>
                  <a:latin typeface="+mj-lt"/>
                </a:rPr>
                <a:t>Tobias Konheiser</a:t>
              </a:r>
            </a:p>
            <a:p>
              <a:pPr marL="0" indent="0">
                <a:buFont typeface="Arial" panose="020B0604020202020204" pitchFamily="34" charset="0"/>
                <a:buNone/>
              </a:pPr>
              <a:r>
                <a:rPr lang="en-US">
                  <a:solidFill>
                    <a:srgbClr val="001A5E"/>
                  </a:solidFill>
                  <a:latin typeface="+mj-lt"/>
                </a:rPr>
                <a:t>Abdelkader </a:t>
              </a:r>
              <a:r>
                <a:rPr lang="en-US" b="0" i="0">
                  <a:solidFill>
                    <a:srgbClr val="001A5E"/>
                  </a:solidFill>
                  <a:effectLst/>
                  <a:latin typeface="+mj-lt"/>
                </a:rPr>
                <a:t>Alkadour</a:t>
              </a:r>
              <a:endParaRPr lang="en-US">
                <a:solidFill>
                  <a:srgbClr val="001A5E"/>
                </a:solidFill>
                <a:latin typeface="+mj-lt"/>
              </a:endParaRPr>
            </a:p>
            <a:p>
              <a:pPr marL="0" indent="0">
                <a:buFont typeface="Arial" panose="020B0604020202020204" pitchFamily="34" charset="0"/>
                <a:buNone/>
              </a:pPr>
              <a:r>
                <a:rPr lang="en-US">
                  <a:solidFill>
                    <a:srgbClr val="001A5E"/>
                  </a:solidFill>
                  <a:latin typeface="+mj-lt"/>
                </a:rPr>
                <a:t>Amela Pucic</a:t>
              </a:r>
            </a:p>
            <a:p>
              <a:pPr marL="0" indent="0">
                <a:buFont typeface="Arial" panose="020B0604020202020204" pitchFamily="34" charset="0"/>
                <a:buNone/>
              </a:pPr>
              <a:r>
                <a:rPr lang="en-US">
                  <a:solidFill>
                    <a:srgbClr val="001A5E"/>
                  </a:solidFill>
                  <a:latin typeface="+mj-lt"/>
                </a:rPr>
                <a:t>Emanuel Erben</a:t>
              </a:r>
            </a:p>
            <a:p>
              <a:pPr marL="0" indent="0">
                <a:buFont typeface="Arial" panose="020B0604020202020204" pitchFamily="34" charset="0"/>
                <a:buNone/>
              </a:pPr>
              <a:r>
                <a:rPr lang="en-US">
                  <a:solidFill>
                    <a:srgbClr val="001A5E"/>
                  </a:solidFill>
                  <a:latin typeface="+mj-lt"/>
                </a:rPr>
                <a:t>Felix Nützel</a:t>
              </a:r>
            </a:p>
            <a:p>
              <a:pPr marL="0" indent="0">
                <a:buFont typeface="Arial" panose="020B0604020202020204" pitchFamily="34" charset="0"/>
                <a:buNone/>
              </a:pPr>
              <a:r>
                <a:rPr lang="en-US">
                  <a:solidFill>
                    <a:srgbClr val="001A5E"/>
                  </a:solidFill>
                  <a:latin typeface="+mj-lt"/>
                </a:rPr>
                <a:t>Hafidz Arifin</a:t>
              </a:r>
            </a:p>
            <a:p>
              <a:pPr marL="0" indent="0">
                <a:buFont typeface="Arial" panose="020B0604020202020204" pitchFamily="34" charset="0"/>
                <a:buNone/>
              </a:pPr>
              <a:r>
                <a:rPr lang="en-US">
                  <a:solidFill>
                    <a:srgbClr val="001A5E"/>
                  </a:solidFill>
                  <a:latin typeface="+mj-lt"/>
                </a:rPr>
                <a:t>Jesse Palarus</a:t>
              </a:r>
            </a:p>
          </p:txBody>
        </p:sp>
      </p:grpSp>
      <p:sp>
        <p:nvSpPr>
          <p:cNvPr id="2" name="Content Placeholder 2">
            <a:extLst>
              <a:ext uri="{FF2B5EF4-FFF2-40B4-BE49-F238E27FC236}">
                <a16:creationId xmlns:a16="http://schemas.microsoft.com/office/drawing/2014/main" id="{919C11EA-677A-3DDC-0058-7741368DFED1}"/>
              </a:ext>
            </a:extLst>
          </p:cNvPr>
          <p:cNvSpPr txBox="1">
            <a:spLocks/>
          </p:cNvSpPr>
          <p:nvPr/>
        </p:nvSpPr>
        <p:spPr>
          <a:xfrm>
            <a:off x="3467100" y="5699885"/>
            <a:ext cx="5257800" cy="5266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a:solidFill>
                  <a:srgbClr val="001A5E"/>
                </a:solidFill>
              </a:rPr>
              <a:t>(alphabetical order)</a:t>
            </a:r>
          </a:p>
        </p:txBody>
      </p:sp>
    </p:spTree>
    <p:extLst>
      <p:ext uri="{BB962C8B-B14F-4D97-AF65-F5344CB8AC3E}">
        <p14:creationId xmlns:p14="http://schemas.microsoft.com/office/powerpoint/2010/main" val="2818465949"/>
      </p:ext>
    </p:extLst>
  </p:cSld>
  <p:clrMapOvr>
    <a:masterClrMapping/>
  </p:clrMapOvr>
  <mc:AlternateContent xmlns:mc="http://schemas.openxmlformats.org/markup-compatibility/2006" xmlns:p14="http://schemas.microsoft.com/office/powerpoint/2010/main">
    <mc:Choice Requires="p14">
      <p:transition spd="slow" p14:dur="4000">
        <p:push dir="u"/>
      </p:transition>
    </mc:Choice>
    <mc:Fallback xmlns="">
      <p:transition spd="slow">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CD75F-FC79-E248-6AE3-35A983734523}"/>
              </a:ext>
            </a:extLst>
          </p:cNvPr>
          <p:cNvSpPr>
            <a:spLocks noGrp="1"/>
          </p:cNvSpPr>
          <p:nvPr>
            <p:ph type="title"/>
          </p:nvPr>
        </p:nvSpPr>
        <p:spPr/>
        <p:txBody>
          <a:bodyPr/>
          <a:lstStyle/>
          <a:p>
            <a:r>
              <a:rPr lang="en-US" dirty="0"/>
              <a:t>DEMO DAY - PRESENTATION (10 min)</a:t>
            </a:r>
            <a:endParaRPr lang="en-DE" dirty="0"/>
          </a:p>
        </p:txBody>
      </p:sp>
    </p:spTree>
    <p:extLst>
      <p:ext uri="{BB962C8B-B14F-4D97-AF65-F5344CB8AC3E}">
        <p14:creationId xmlns:p14="http://schemas.microsoft.com/office/powerpoint/2010/main" val="351078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CD75F-FC79-E248-6AE3-35A983734523}"/>
              </a:ext>
            </a:extLst>
          </p:cNvPr>
          <p:cNvSpPr>
            <a:spLocks noGrp="1"/>
          </p:cNvSpPr>
          <p:nvPr>
            <p:ph type="title"/>
          </p:nvPr>
        </p:nvSpPr>
        <p:spPr/>
        <p:txBody>
          <a:bodyPr/>
          <a:lstStyle/>
          <a:p>
            <a:r>
              <a:rPr lang="en-US" dirty="0"/>
              <a:t>TRASHCAN (not cannot)</a:t>
            </a:r>
            <a:endParaRPr lang="en-DE" dirty="0"/>
          </a:p>
        </p:txBody>
      </p:sp>
    </p:spTree>
    <p:extLst>
      <p:ext uri="{BB962C8B-B14F-4D97-AF65-F5344CB8AC3E}">
        <p14:creationId xmlns:p14="http://schemas.microsoft.com/office/powerpoint/2010/main" val="2943793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9180C45D-3F71-0DB0-84D3-66CDA95761B9}"/>
              </a:ext>
            </a:extLst>
          </p:cNvPr>
          <p:cNvSpPr/>
          <p:nvPr/>
        </p:nvSpPr>
        <p:spPr>
          <a:xfrm>
            <a:off x="7674011" y="2651002"/>
            <a:ext cx="1152000" cy="11520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de-DE"/>
          </a:p>
        </p:txBody>
      </p:sp>
      <p:sp>
        <p:nvSpPr>
          <p:cNvPr id="10" name="Oval 9">
            <a:extLst>
              <a:ext uri="{FF2B5EF4-FFF2-40B4-BE49-F238E27FC236}">
                <a16:creationId xmlns:a16="http://schemas.microsoft.com/office/drawing/2014/main" id="{756761F5-42BA-D123-9FB5-E180BAF36382}"/>
              </a:ext>
            </a:extLst>
          </p:cNvPr>
          <p:cNvSpPr/>
          <p:nvPr/>
        </p:nvSpPr>
        <p:spPr>
          <a:xfrm>
            <a:off x="3365989" y="2651002"/>
            <a:ext cx="1152000" cy="11520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6" name="Oval 5">
            <a:extLst>
              <a:ext uri="{FF2B5EF4-FFF2-40B4-BE49-F238E27FC236}">
                <a16:creationId xmlns:a16="http://schemas.microsoft.com/office/drawing/2014/main" id="{01C476D3-99C0-A067-8516-7CF74E947FB3}"/>
              </a:ext>
            </a:extLst>
          </p:cNvPr>
          <p:cNvSpPr/>
          <p:nvPr/>
        </p:nvSpPr>
        <p:spPr>
          <a:xfrm>
            <a:off x="6301050" y="2651002"/>
            <a:ext cx="1152000" cy="115200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Oval 10">
            <a:extLst>
              <a:ext uri="{FF2B5EF4-FFF2-40B4-BE49-F238E27FC236}">
                <a16:creationId xmlns:a16="http://schemas.microsoft.com/office/drawing/2014/main" id="{515FF1EA-0C1C-A6CE-59F9-F49FCE1431EB}"/>
              </a:ext>
            </a:extLst>
          </p:cNvPr>
          <p:cNvSpPr/>
          <p:nvPr/>
        </p:nvSpPr>
        <p:spPr>
          <a:xfrm>
            <a:off x="3365989" y="4135784"/>
            <a:ext cx="1152000" cy="115200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Oval 11">
            <a:extLst>
              <a:ext uri="{FF2B5EF4-FFF2-40B4-BE49-F238E27FC236}">
                <a16:creationId xmlns:a16="http://schemas.microsoft.com/office/drawing/2014/main" id="{469AF431-BDE8-FF1A-B668-821B804FAA7D}"/>
              </a:ext>
            </a:extLst>
          </p:cNvPr>
          <p:cNvSpPr/>
          <p:nvPr/>
        </p:nvSpPr>
        <p:spPr>
          <a:xfrm>
            <a:off x="1993028" y="4135784"/>
            <a:ext cx="1152000" cy="1152000"/>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3" name="Oval 12">
            <a:extLst>
              <a:ext uri="{FF2B5EF4-FFF2-40B4-BE49-F238E27FC236}">
                <a16:creationId xmlns:a16="http://schemas.microsoft.com/office/drawing/2014/main" id="{A0CA97F9-B8F9-FB44-F59D-3C3C58B50012}"/>
              </a:ext>
            </a:extLst>
          </p:cNvPr>
          <p:cNvSpPr/>
          <p:nvPr/>
        </p:nvSpPr>
        <p:spPr>
          <a:xfrm>
            <a:off x="7674011" y="4135784"/>
            <a:ext cx="1152000" cy="115200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Oval 13">
            <a:extLst>
              <a:ext uri="{FF2B5EF4-FFF2-40B4-BE49-F238E27FC236}">
                <a16:creationId xmlns:a16="http://schemas.microsoft.com/office/drawing/2014/main" id="{4DD8C851-AF38-C1A5-FC1E-C20C05C737BA}"/>
              </a:ext>
            </a:extLst>
          </p:cNvPr>
          <p:cNvSpPr/>
          <p:nvPr/>
        </p:nvSpPr>
        <p:spPr>
          <a:xfrm>
            <a:off x="9046972" y="4135784"/>
            <a:ext cx="1152000" cy="1152000"/>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Oval 20">
            <a:extLst>
              <a:ext uri="{FF2B5EF4-FFF2-40B4-BE49-F238E27FC236}">
                <a16:creationId xmlns:a16="http://schemas.microsoft.com/office/drawing/2014/main" id="{91086034-7F8D-5B5C-B7D2-8F81A72DF2C6}"/>
              </a:ext>
            </a:extLst>
          </p:cNvPr>
          <p:cNvSpPr/>
          <p:nvPr/>
        </p:nvSpPr>
        <p:spPr>
          <a:xfrm>
            <a:off x="9046972" y="2651002"/>
            <a:ext cx="1152000" cy="1152000"/>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1" name="Oval 40">
            <a:extLst>
              <a:ext uri="{FF2B5EF4-FFF2-40B4-BE49-F238E27FC236}">
                <a16:creationId xmlns:a16="http://schemas.microsoft.com/office/drawing/2014/main" id="{8FE1D733-CCCF-AA62-4E47-8D5B7198421F}"/>
              </a:ext>
            </a:extLst>
          </p:cNvPr>
          <p:cNvSpPr/>
          <p:nvPr/>
        </p:nvSpPr>
        <p:spPr>
          <a:xfrm>
            <a:off x="1993028" y="2651002"/>
            <a:ext cx="1152000" cy="1152000"/>
          </a:xfrm>
          <a:prstGeom prst="ellipse">
            <a:avLst/>
          </a:prstGeom>
          <a:blipFill dpi="0" rotWithShape="1">
            <a:blip r:embed="rId10">
              <a:extLst>
                <a:ext uri="{28A0092B-C50C-407E-A947-70E740481C1C}">
                  <a14:useLocalDpi xmlns:a14="http://schemas.microsoft.com/office/drawing/2010/main" val="0"/>
                </a:ext>
              </a:extLst>
            </a:blip>
            <a:srcRect/>
            <a:stretch>
              <a:fillRect/>
            </a:stretch>
          </a:blip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 name="Picture 4">
            <a:extLst>
              <a:ext uri="{FF2B5EF4-FFF2-40B4-BE49-F238E27FC236}">
                <a16:creationId xmlns:a16="http://schemas.microsoft.com/office/drawing/2014/main" id="{5E58ABFF-2CE1-756E-432E-A361D3DD321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t="25" b="25"/>
          <a:stretch/>
        </p:blipFill>
        <p:spPr bwMode="auto">
          <a:xfrm>
            <a:off x="7681118" y="1570216"/>
            <a:ext cx="1137786" cy="748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he oldest university in Germany, FAU announced a new vision of its mission">
            <a:extLst>
              <a:ext uri="{FF2B5EF4-FFF2-40B4-BE49-F238E27FC236}">
                <a16:creationId xmlns:a16="http://schemas.microsoft.com/office/drawing/2014/main" id="{918AB335-3ADE-3CDE-D38B-4D27D849D76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2509" b="15339"/>
          <a:stretch/>
        </p:blipFill>
        <p:spPr bwMode="auto">
          <a:xfrm>
            <a:off x="2444465" y="1570217"/>
            <a:ext cx="1843047" cy="748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334140"/>
      </p:ext>
    </p:extLst>
  </p:cSld>
  <p:clrMapOvr>
    <a:masterClrMapping/>
  </p:clrMapOvr>
  <p:transition>
    <p:push dir="u"/>
  </p:transition>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24A634-F481-170B-A322-74D4E6FB7FF8}"/>
              </a:ext>
            </a:extLst>
          </p:cNvPr>
          <p:cNvSpPr>
            <a:spLocks noGrp="1"/>
          </p:cNvSpPr>
          <p:nvPr>
            <p:ph type="title"/>
          </p:nvPr>
        </p:nvSpPr>
        <p:spPr>
          <a:xfrm>
            <a:off x="-3316731" y="365125"/>
            <a:ext cx="10515600" cy="1325563"/>
          </a:xfrm>
        </p:spPr>
        <p:txBody>
          <a:bodyPr/>
          <a:lstStyle/>
          <a:p>
            <a:r>
              <a:rPr lang="en-US" b="1" dirty="0">
                <a:solidFill>
                  <a:srgbClr val="001A5E"/>
                </a:solidFill>
              </a:rPr>
              <a:t>Team</a:t>
            </a:r>
            <a:endParaRPr lang="en-DE" b="1" dirty="0">
              <a:solidFill>
                <a:srgbClr val="001A5E"/>
              </a:solidFill>
            </a:endParaRPr>
          </a:p>
        </p:txBody>
      </p:sp>
      <p:sp>
        <p:nvSpPr>
          <p:cNvPr id="9" name="Oval 8">
            <a:extLst>
              <a:ext uri="{FF2B5EF4-FFF2-40B4-BE49-F238E27FC236}">
                <a16:creationId xmlns:a16="http://schemas.microsoft.com/office/drawing/2014/main" id="{9180C45D-3F71-0DB0-84D3-66CDA95761B9}"/>
              </a:ext>
            </a:extLst>
          </p:cNvPr>
          <p:cNvSpPr/>
          <p:nvPr/>
        </p:nvSpPr>
        <p:spPr>
          <a:xfrm>
            <a:off x="3770029" y="1694769"/>
            <a:ext cx="1152000" cy="1152000"/>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de-DE"/>
          </a:p>
        </p:txBody>
      </p:sp>
      <p:sp>
        <p:nvSpPr>
          <p:cNvPr id="10" name="Oval 9">
            <a:extLst>
              <a:ext uri="{FF2B5EF4-FFF2-40B4-BE49-F238E27FC236}">
                <a16:creationId xmlns:a16="http://schemas.microsoft.com/office/drawing/2014/main" id="{756761F5-42BA-D123-9FB5-E180BAF36382}"/>
              </a:ext>
            </a:extLst>
          </p:cNvPr>
          <p:cNvSpPr/>
          <p:nvPr/>
        </p:nvSpPr>
        <p:spPr>
          <a:xfrm>
            <a:off x="5533515" y="1690688"/>
            <a:ext cx="1152000" cy="11520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6" name="Oval 5">
            <a:extLst>
              <a:ext uri="{FF2B5EF4-FFF2-40B4-BE49-F238E27FC236}">
                <a16:creationId xmlns:a16="http://schemas.microsoft.com/office/drawing/2014/main" id="{01C476D3-99C0-A067-8516-7CF74E947FB3}"/>
              </a:ext>
            </a:extLst>
          </p:cNvPr>
          <p:cNvSpPr/>
          <p:nvPr/>
        </p:nvSpPr>
        <p:spPr>
          <a:xfrm>
            <a:off x="2006543" y="4337782"/>
            <a:ext cx="1152000" cy="115200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Oval 10">
            <a:extLst>
              <a:ext uri="{FF2B5EF4-FFF2-40B4-BE49-F238E27FC236}">
                <a16:creationId xmlns:a16="http://schemas.microsoft.com/office/drawing/2014/main" id="{515FF1EA-0C1C-A6CE-59F9-F49FCE1431EB}"/>
              </a:ext>
            </a:extLst>
          </p:cNvPr>
          <p:cNvSpPr/>
          <p:nvPr/>
        </p:nvSpPr>
        <p:spPr>
          <a:xfrm>
            <a:off x="3770029" y="4341863"/>
            <a:ext cx="1152000" cy="115200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Oval 11">
            <a:extLst>
              <a:ext uri="{FF2B5EF4-FFF2-40B4-BE49-F238E27FC236}">
                <a16:creationId xmlns:a16="http://schemas.microsoft.com/office/drawing/2014/main" id="{469AF431-BDE8-FF1A-B668-821B804FAA7D}"/>
              </a:ext>
            </a:extLst>
          </p:cNvPr>
          <p:cNvSpPr/>
          <p:nvPr/>
        </p:nvSpPr>
        <p:spPr>
          <a:xfrm>
            <a:off x="5533515" y="4337782"/>
            <a:ext cx="1152000" cy="1152000"/>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Oval 12">
            <a:extLst>
              <a:ext uri="{FF2B5EF4-FFF2-40B4-BE49-F238E27FC236}">
                <a16:creationId xmlns:a16="http://schemas.microsoft.com/office/drawing/2014/main" id="{A0CA97F9-B8F9-FB44-F59D-3C3C58B50012}"/>
              </a:ext>
            </a:extLst>
          </p:cNvPr>
          <p:cNvSpPr/>
          <p:nvPr/>
        </p:nvSpPr>
        <p:spPr>
          <a:xfrm>
            <a:off x="7297001" y="4337782"/>
            <a:ext cx="1152000" cy="115200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Oval 13">
            <a:extLst>
              <a:ext uri="{FF2B5EF4-FFF2-40B4-BE49-F238E27FC236}">
                <a16:creationId xmlns:a16="http://schemas.microsoft.com/office/drawing/2014/main" id="{4DD8C851-AF38-C1A5-FC1E-C20C05C737BA}"/>
              </a:ext>
            </a:extLst>
          </p:cNvPr>
          <p:cNvSpPr/>
          <p:nvPr/>
        </p:nvSpPr>
        <p:spPr>
          <a:xfrm>
            <a:off x="9060487" y="4337782"/>
            <a:ext cx="1152000" cy="1152000"/>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Oval 20">
            <a:extLst>
              <a:ext uri="{FF2B5EF4-FFF2-40B4-BE49-F238E27FC236}">
                <a16:creationId xmlns:a16="http://schemas.microsoft.com/office/drawing/2014/main" id="{91086034-7F8D-5B5C-B7D2-8F81A72DF2C6}"/>
              </a:ext>
            </a:extLst>
          </p:cNvPr>
          <p:cNvSpPr/>
          <p:nvPr/>
        </p:nvSpPr>
        <p:spPr>
          <a:xfrm>
            <a:off x="9060487" y="1690688"/>
            <a:ext cx="1152000" cy="1152000"/>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1" name="Oval 40">
            <a:extLst>
              <a:ext uri="{FF2B5EF4-FFF2-40B4-BE49-F238E27FC236}">
                <a16:creationId xmlns:a16="http://schemas.microsoft.com/office/drawing/2014/main" id="{8FE1D733-CCCF-AA62-4E47-8D5B7198421F}"/>
              </a:ext>
            </a:extLst>
          </p:cNvPr>
          <p:cNvSpPr/>
          <p:nvPr/>
        </p:nvSpPr>
        <p:spPr>
          <a:xfrm>
            <a:off x="7299485" y="1690688"/>
            <a:ext cx="1152000" cy="1152000"/>
          </a:xfrm>
          <a:prstGeom prst="ellipse">
            <a:avLst/>
          </a:prstGeom>
          <a:blipFill dpi="0" rotWithShape="1">
            <a:blip r:embed="rId10">
              <a:extLst>
                <a:ext uri="{28A0092B-C50C-407E-A947-70E740481C1C}">
                  <a14:useLocalDpi xmlns:a14="http://schemas.microsoft.com/office/drawing/2010/main" val="0"/>
                </a:ext>
              </a:extLst>
            </a:blip>
            <a:srcRect/>
            <a:stretch>
              <a:fillRect/>
            </a:stretch>
          </a:blip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9" name="TextBox 58">
            <a:extLst>
              <a:ext uri="{FF2B5EF4-FFF2-40B4-BE49-F238E27FC236}">
                <a16:creationId xmlns:a16="http://schemas.microsoft.com/office/drawing/2014/main" id="{9290E538-66A4-5FA8-1E72-F375227827C0}"/>
              </a:ext>
            </a:extLst>
          </p:cNvPr>
          <p:cNvSpPr txBox="1"/>
          <p:nvPr/>
        </p:nvSpPr>
        <p:spPr>
          <a:xfrm>
            <a:off x="-3316731" y="1902004"/>
            <a:ext cx="2461932" cy="1323439"/>
          </a:xfrm>
          <a:prstGeom prst="rect">
            <a:avLst/>
          </a:prstGeom>
          <a:noFill/>
        </p:spPr>
        <p:txBody>
          <a:bodyPr wrap="square">
            <a:spAutoFit/>
          </a:bodyPr>
          <a:lstStyle/>
          <a:p>
            <a:r>
              <a:rPr lang="en-US" sz="1600" dirty="0">
                <a:solidFill>
                  <a:srgbClr val="001A5E"/>
                </a:solidFill>
              </a:rPr>
              <a:t>📝 Scrum Master</a:t>
            </a:r>
          </a:p>
          <a:p>
            <a:r>
              <a:rPr lang="en-US" sz="1600" dirty="0">
                <a:solidFill>
                  <a:srgbClr val="001A5E"/>
                </a:solidFill>
              </a:rPr>
              <a:t>💼 Product Owner</a:t>
            </a:r>
          </a:p>
          <a:p>
            <a:r>
              <a:rPr lang="en-US" sz="1600" dirty="0">
                <a:solidFill>
                  <a:srgbClr val="001A5E"/>
                </a:solidFill>
              </a:rPr>
              <a:t>💻 Software Developer</a:t>
            </a:r>
          </a:p>
          <a:p>
            <a:endParaRPr lang="en-US" sz="1600" dirty="0">
              <a:solidFill>
                <a:srgbClr val="001A5E"/>
              </a:solidFill>
            </a:endParaRPr>
          </a:p>
          <a:p>
            <a:endParaRPr lang="en-DE" sz="1600" dirty="0">
              <a:solidFill>
                <a:srgbClr val="001A5E"/>
              </a:solidFill>
            </a:endParaRPr>
          </a:p>
        </p:txBody>
      </p:sp>
    </p:spTree>
    <p:extLst>
      <p:ext uri="{BB962C8B-B14F-4D97-AF65-F5344CB8AC3E}">
        <p14:creationId xmlns:p14="http://schemas.microsoft.com/office/powerpoint/2010/main" val="9084138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214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graphicFrame>
        <p:nvGraphicFramePr>
          <p:cNvPr id="9" name="Content Placeholder 2">
            <a:extLst>
              <a:ext uri="{FF2B5EF4-FFF2-40B4-BE49-F238E27FC236}">
                <a16:creationId xmlns:a16="http://schemas.microsoft.com/office/drawing/2014/main" id="{FA28DD28-96A4-9ED7-0780-AF357948EE4B}"/>
              </a:ext>
            </a:extLst>
          </p:cNvPr>
          <p:cNvGraphicFramePr>
            <a:graphicFrameLocks/>
          </p:cNvGraphicFramePr>
          <p:nvPr>
            <p:extLst>
              <p:ext uri="{D42A27DB-BD31-4B8C-83A1-F6EECF244321}">
                <p14:modId xmlns:p14="http://schemas.microsoft.com/office/powerpoint/2010/main" val="3730664548"/>
              </p:ext>
            </p:extLst>
          </p:nvPr>
        </p:nvGraphicFramePr>
        <p:xfrm>
          <a:off x="838200" y="8319792"/>
          <a:ext cx="5867400" cy="3903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BEEED4E9-4A93-3072-A2DA-A2FC29AA0174}"/>
              </a:ext>
            </a:extLst>
          </p:cNvPr>
          <p:cNvSpPr>
            <a:spLocks noGrp="1"/>
          </p:cNvSpPr>
          <p:nvPr>
            <p:ph type="title"/>
          </p:nvPr>
        </p:nvSpPr>
        <p:spPr>
          <a:xfrm>
            <a:off x="3162300" y="3309209"/>
            <a:ext cx="5867400" cy="1517968"/>
          </a:xfrm>
        </p:spPr>
        <p:txBody>
          <a:bodyPr>
            <a:normAutofit/>
          </a:bodyPr>
          <a:lstStyle/>
          <a:p>
            <a:pPr algn="ctr"/>
            <a:r>
              <a:rPr lang="en-US" sz="6000" b="1">
                <a:solidFill>
                  <a:srgbClr val="001A5E"/>
                </a:solidFill>
                <a:latin typeface="Google Sans" panose="020B0503030502040204" pitchFamily="34" charset="0"/>
              </a:rPr>
              <a:t>QAChat</a:t>
            </a:r>
            <a:endParaRPr lang="en-DE" sz="6000" b="1">
              <a:solidFill>
                <a:srgbClr val="001A5E"/>
              </a:solidFill>
              <a:latin typeface="Google Sans" panose="020B0503030502040204" pitchFamily="34" charset="0"/>
            </a:endParaRPr>
          </a:p>
        </p:txBody>
      </p:sp>
      <p:pic>
        <p:nvPicPr>
          <p:cNvPr id="1028" name="Picture 4">
            <a:extLst>
              <a:ext uri="{FF2B5EF4-FFF2-40B4-BE49-F238E27FC236}">
                <a16:creationId xmlns:a16="http://schemas.microsoft.com/office/drawing/2014/main" id="{C32D2C2C-4211-717F-172F-3A2B5F60A8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25" b="25"/>
          <a:stretch/>
        </p:blipFill>
        <p:spPr bwMode="auto">
          <a:xfrm>
            <a:off x="15515554" y="269334"/>
            <a:ext cx="1137786" cy="7480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oldest university in Germany, FAU announced a new vision of its mission">
            <a:extLst>
              <a:ext uri="{FF2B5EF4-FFF2-40B4-BE49-F238E27FC236}">
                <a16:creationId xmlns:a16="http://schemas.microsoft.com/office/drawing/2014/main" id="{D71300B4-89DD-5EE1-71AB-42EDF6F9020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2509" b="15339"/>
          <a:stretch/>
        </p:blipFill>
        <p:spPr bwMode="auto">
          <a:xfrm>
            <a:off x="22771906" y="269334"/>
            <a:ext cx="1843047" cy="7480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CD6038F-25AE-30CE-162F-9CA45D1AF62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12532869" y="269334"/>
            <a:ext cx="729759" cy="748003"/>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133E19E2-92DF-1149-E63A-2BC199C466FC}"/>
              </a:ext>
            </a:extLst>
          </p:cNvPr>
          <p:cNvGrpSpPr/>
          <p:nvPr/>
        </p:nvGrpSpPr>
        <p:grpSpPr>
          <a:xfrm>
            <a:off x="5522042" y="2315208"/>
            <a:ext cx="1147916" cy="1113792"/>
            <a:chOff x="5522042" y="2315208"/>
            <a:chExt cx="1147916" cy="1113792"/>
          </a:xfrm>
        </p:grpSpPr>
        <p:sp>
          <p:nvSpPr>
            <p:cNvPr id="3" name="Oval 2">
              <a:extLst>
                <a:ext uri="{FF2B5EF4-FFF2-40B4-BE49-F238E27FC236}">
                  <a16:creationId xmlns:a16="http://schemas.microsoft.com/office/drawing/2014/main" id="{060D13EB-30DD-33B2-F00D-7002E281FC3A}"/>
                </a:ext>
              </a:extLst>
            </p:cNvPr>
            <p:cNvSpPr/>
            <p:nvPr/>
          </p:nvSpPr>
          <p:spPr>
            <a:xfrm>
              <a:off x="5522042" y="2315208"/>
              <a:ext cx="1147916" cy="1113792"/>
            </a:xfrm>
            <a:prstGeom prst="ellipse">
              <a:avLst/>
            </a:prstGeom>
            <a:ln>
              <a:solidFill>
                <a:srgbClr val="001A5E"/>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DE"/>
            </a:p>
          </p:txBody>
        </p:sp>
        <p:pic>
          <p:nvPicPr>
            <p:cNvPr id="1026" name="Picture 2">
              <a:extLst>
                <a:ext uri="{FF2B5EF4-FFF2-40B4-BE49-F238E27FC236}">
                  <a16:creationId xmlns:a16="http://schemas.microsoft.com/office/drawing/2014/main" id="{569C23CE-2FE2-EB0F-0B97-1023C1F826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138" r="138"/>
            <a:stretch/>
          </p:blipFill>
          <p:spPr bwMode="auto">
            <a:xfrm>
              <a:off x="5689541" y="2440182"/>
              <a:ext cx="812918" cy="863843"/>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Rectangle: Rounded Corners 19">
            <a:extLst>
              <a:ext uri="{FF2B5EF4-FFF2-40B4-BE49-F238E27FC236}">
                <a16:creationId xmlns:a16="http://schemas.microsoft.com/office/drawing/2014/main" id="{17317941-D3A6-B357-495B-4B24FF4DE81E}"/>
              </a:ext>
            </a:extLst>
          </p:cNvPr>
          <p:cNvSpPr/>
          <p:nvPr/>
        </p:nvSpPr>
        <p:spPr>
          <a:xfrm>
            <a:off x="13022645" y="8011534"/>
            <a:ext cx="4217739" cy="3903867"/>
          </a:xfrm>
          <a:prstGeom prst="roundRect">
            <a:avLst>
              <a:gd name="adj" fmla="val 1782"/>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Rectangle: Rounded Corners 9">
            <a:extLst>
              <a:ext uri="{FF2B5EF4-FFF2-40B4-BE49-F238E27FC236}">
                <a16:creationId xmlns:a16="http://schemas.microsoft.com/office/drawing/2014/main" id="{CC026653-9CDA-AAD9-F08E-5F06ABD92C5A}"/>
              </a:ext>
            </a:extLst>
          </p:cNvPr>
          <p:cNvSpPr/>
          <p:nvPr/>
        </p:nvSpPr>
        <p:spPr>
          <a:xfrm>
            <a:off x="998889" y="8444886"/>
            <a:ext cx="850231" cy="863600"/>
          </a:xfrm>
          <a:prstGeom prst="roundRect">
            <a:avLst/>
          </a:prstGeom>
          <a:solidFill>
            <a:srgbClr val="001A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3600"/>
              <a:t>🤖</a:t>
            </a:r>
          </a:p>
        </p:txBody>
      </p:sp>
      <p:sp>
        <p:nvSpPr>
          <p:cNvPr id="11" name="Rectangle: Rounded Corners 10">
            <a:extLst>
              <a:ext uri="{FF2B5EF4-FFF2-40B4-BE49-F238E27FC236}">
                <a16:creationId xmlns:a16="http://schemas.microsoft.com/office/drawing/2014/main" id="{37318B48-9D0D-D181-50E0-2E8197AA08DB}"/>
              </a:ext>
            </a:extLst>
          </p:cNvPr>
          <p:cNvSpPr/>
          <p:nvPr/>
        </p:nvSpPr>
        <p:spPr>
          <a:xfrm>
            <a:off x="998889" y="9839923"/>
            <a:ext cx="850231" cy="863600"/>
          </a:xfrm>
          <a:prstGeom prst="roundRect">
            <a:avLst/>
          </a:prstGeom>
          <a:solidFill>
            <a:srgbClr val="001A5E"/>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indent="0" algn="ctr">
              <a:buNone/>
            </a:pPr>
            <a:r>
              <a:rPr lang="en-DE" sz="3600" b="0" i="0">
                <a:solidFill>
                  <a:schemeClr val="bg1"/>
                </a:solidFill>
                <a:effectLst/>
                <a:latin typeface="+mj-lt"/>
              </a:rPr>
              <a:t>💾</a:t>
            </a:r>
            <a:endParaRPr lang="en-US" sz="3600">
              <a:solidFill>
                <a:schemeClr val="bg1"/>
              </a:solidFill>
              <a:latin typeface="+mj-lt"/>
            </a:endParaRPr>
          </a:p>
        </p:txBody>
      </p:sp>
      <p:sp>
        <p:nvSpPr>
          <p:cNvPr id="12" name="Rectangle: Rounded Corners 11">
            <a:extLst>
              <a:ext uri="{FF2B5EF4-FFF2-40B4-BE49-F238E27FC236}">
                <a16:creationId xmlns:a16="http://schemas.microsoft.com/office/drawing/2014/main" id="{1A1CE642-8877-5E1C-D64B-EC6172A813F5}"/>
              </a:ext>
            </a:extLst>
          </p:cNvPr>
          <p:cNvSpPr/>
          <p:nvPr/>
        </p:nvSpPr>
        <p:spPr>
          <a:xfrm>
            <a:off x="998888" y="11234960"/>
            <a:ext cx="850231" cy="863600"/>
          </a:xfrm>
          <a:prstGeom prst="roundRect">
            <a:avLst/>
          </a:prstGeom>
          <a:solidFill>
            <a:srgbClr val="001A5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3600"/>
              <a:t>🗨️</a:t>
            </a:r>
          </a:p>
        </p:txBody>
      </p:sp>
    </p:spTree>
    <p:extLst>
      <p:ext uri="{BB962C8B-B14F-4D97-AF65-F5344CB8AC3E}">
        <p14:creationId xmlns:p14="http://schemas.microsoft.com/office/powerpoint/2010/main" val="3976214169"/>
      </p:ext>
    </p:extLst>
  </p:cSld>
  <p:clrMapOvr>
    <a:masterClrMapping/>
  </p:clrMapOvr>
  <mc:AlternateContent xmlns:mc="http://schemas.openxmlformats.org/markup-compatibility/2006" xmlns:p14="http://schemas.microsoft.com/office/powerpoint/2010/main">
    <mc:Choice Requires="p14">
      <p:transition p14:dur="250">
        <p:circle/>
      </p:transition>
    </mc:Choice>
    <mc:Fallback xmlns="">
      <p:transition>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24A634-F481-170B-A322-74D4E6FB7FF8}"/>
              </a:ext>
            </a:extLst>
          </p:cNvPr>
          <p:cNvSpPr>
            <a:spLocks noGrp="1"/>
          </p:cNvSpPr>
          <p:nvPr>
            <p:ph type="title"/>
          </p:nvPr>
        </p:nvSpPr>
        <p:spPr/>
        <p:txBody>
          <a:bodyPr/>
          <a:lstStyle/>
          <a:p>
            <a:r>
              <a:rPr lang="en-US" b="1" dirty="0">
                <a:solidFill>
                  <a:srgbClr val="001A5E"/>
                </a:solidFill>
              </a:rPr>
              <a:t>Team</a:t>
            </a:r>
            <a:endParaRPr lang="en-DE" b="1" dirty="0">
              <a:solidFill>
                <a:srgbClr val="001A5E"/>
              </a:solidFill>
            </a:endParaRPr>
          </a:p>
        </p:txBody>
      </p:sp>
      <p:sp>
        <p:nvSpPr>
          <p:cNvPr id="9" name="Oval 8">
            <a:extLst>
              <a:ext uri="{FF2B5EF4-FFF2-40B4-BE49-F238E27FC236}">
                <a16:creationId xmlns:a16="http://schemas.microsoft.com/office/drawing/2014/main" id="{9180C45D-3F71-0DB0-84D3-66CDA95761B9}"/>
              </a:ext>
            </a:extLst>
          </p:cNvPr>
          <p:cNvSpPr/>
          <p:nvPr/>
        </p:nvSpPr>
        <p:spPr>
          <a:xfrm>
            <a:off x="3770029" y="1694769"/>
            <a:ext cx="1152000" cy="11520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de-DE"/>
          </a:p>
        </p:txBody>
      </p:sp>
      <p:sp>
        <p:nvSpPr>
          <p:cNvPr id="10" name="Oval 9">
            <a:extLst>
              <a:ext uri="{FF2B5EF4-FFF2-40B4-BE49-F238E27FC236}">
                <a16:creationId xmlns:a16="http://schemas.microsoft.com/office/drawing/2014/main" id="{756761F5-42BA-D123-9FB5-E180BAF36382}"/>
              </a:ext>
            </a:extLst>
          </p:cNvPr>
          <p:cNvSpPr/>
          <p:nvPr/>
        </p:nvSpPr>
        <p:spPr>
          <a:xfrm>
            <a:off x="5533515" y="1690688"/>
            <a:ext cx="1152000" cy="115200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6" name="Oval 5">
            <a:extLst>
              <a:ext uri="{FF2B5EF4-FFF2-40B4-BE49-F238E27FC236}">
                <a16:creationId xmlns:a16="http://schemas.microsoft.com/office/drawing/2014/main" id="{01C476D3-99C0-A067-8516-7CF74E947FB3}"/>
              </a:ext>
            </a:extLst>
          </p:cNvPr>
          <p:cNvSpPr/>
          <p:nvPr/>
        </p:nvSpPr>
        <p:spPr>
          <a:xfrm>
            <a:off x="2006543" y="4337782"/>
            <a:ext cx="1152000" cy="115200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Oval 10">
            <a:extLst>
              <a:ext uri="{FF2B5EF4-FFF2-40B4-BE49-F238E27FC236}">
                <a16:creationId xmlns:a16="http://schemas.microsoft.com/office/drawing/2014/main" id="{515FF1EA-0C1C-A6CE-59F9-F49FCE1431EB}"/>
              </a:ext>
            </a:extLst>
          </p:cNvPr>
          <p:cNvSpPr/>
          <p:nvPr/>
        </p:nvSpPr>
        <p:spPr>
          <a:xfrm>
            <a:off x="3770029" y="4341863"/>
            <a:ext cx="1152000" cy="1152000"/>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Oval 11">
            <a:extLst>
              <a:ext uri="{FF2B5EF4-FFF2-40B4-BE49-F238E27FC236}">
                <a16:creationId xmlns:a16="http://schemas.microsoft.com/office/drawing/2014/main" id="{469AF431-BDE8-FF1A-B668-821B804FAA7D}"/>
              </a:ext>
            </a:extLst>
          </p:cNvPr>
          <p:cNvSpPr/>
          <p:nvPr/>
        </p:nvSpPr>
        <p:spPr>
          <a:xfrm>
            <a:off x="5533515" y="4337782"/>
            <a:ext cx="1152000" cy="115200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Oval 12">
            <a:extLst>
              <a:ext uri="{FF2B5EF4-FFF2-40B4-BE49-F238E27FC236}">
                <a16:creationId xmlns:a16="http://schemas.microsoft.com/office/drawing/2014/main" id="{A0CA97F9-B8F9-FB44-F59D-3C3C58B50012}"/>
              </a:ext>
            </a:extLst>
          </p:cNvPr>
          <p:cNvSpPr/>
          <p:nvPr/>
        </p:nvSpPr>
        <p:spPr>
          <a:xfrm>
            <a:off x="7297001" y="4337782"/>
            <a:ext cx="1152000" cy="1152000"/>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Oval 13">
            <a:extLst>
              <a:ext uri="{FF2B5EF4-FFF2-40B4-BE49-F238E27FC236}">
                <a16:creationId xmlns:a16="http://schemas.microsoft.com/office/drawing/2014/main" id="{4DD8C851-AF38-C1A5-FC1E-C20C05C737BA}"/>
              </a:ext>
            </a:extLst>
          </p:cNvPr>
          <p:cNvSpPr/>
          <p:nvPr/>
        </p:nvSpPr>
        <p:spPr>
          <a:xfrm>
            <a:off x="9060487" y="4337782"/>
            <a:ext cx="1152000" cy="1152000"/>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Oval 20">
            <a:extLst>
              <a:ext uri="{FF2B5EF4-FFF2-40B4-BE49-F238E27FC236}">
                <a16:creationId xmlns:a16="http://schemas.microsoft.com/office/drawing/2014/main" id="{91086034-7F8D-5B5C-B7D2-8F81A72DF2C6}"/>
              </a:ext>
            </a:extLst>
          </p:cNvPr>
          <p:cNvSpPr/>
          <p:nvPr/>
        </p:nvSpPr>
        <p:spPr>
          <a:xfrm>
            <a:off x="9060487" y="1690688"/>
            <a:ext cx="1152000" cy="1152000"/>
          </a:xfrm>
          <a:prstGeom prst="ellipse">
            <a:avLst/>
          </a:prstGeom>
          <a:blipFill dpi="0" rotWithShape="1">
            <a:blip r:embed="rId10">
              <a:extLst>
                <a:ext uri="{28A0092B-C50C-407E-A947-70E740481C1C}">
                  <a14:useLocalDpi xmlns:a14="http://schemas.microsoft.com/office/drawing/2010/main" val="0"/>
                </a:ext>
              </a:extLst>
            </a:blip>
            <a:srcRect/>
            <a:stretch>
              <a:fillRect/>
            </a:stretch>
          </a:blip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TextBox 22">
            <a:extLst>
              <a:ext uri="{FF2B5EF4-FFF2-40B4-BE49-F238E27FC236}">
                <a16:creationId xmlns:a16="http://schemas.microsoft.com/office/drawing/2014/main" id="{EE76D3EA-49C3-DD6D-A5ED-8F52EF04550E}"/>
              </a:ext>
            </a:extLst>
          </p:cNvPr>
          <p:cNvSpPr txBox="1"/>
          <p:nvPr/>
        </p:nvSpPr>
        <p:spPr>
          <a:xfrm>
            <a:off x="3770028" y="2997826"/>
            <a:ext cx="1152000" cy="369332"/>
          </a:xfrm>
          <a:prstGeom prst="rect">
            <a:avLst/>
          </a:prstGeom>
          <a:noFill/>
        </p:spPr>
        <p:txBody>
          <a:bodyPr wrap="square">
            <a:spAutoFit/>
          </a:bodyPr>
          <a:lstStyle/>
          <a:p>
            <a:pPr marL="0" indent="0" algn="ctr">
              <a:buFont typeface="Arial" panose="020B0604020202020204" pitchFamily="34" charset="0"/>
              <a:buNone/>
            </a:pPr>
            <a:r>
              <a:rPr lang="en-US" b="1">
                <a:solidFill>
                  <a:srgbClr val="001A5E"/>
                </a:solidFill>
              </a:rPr>
              <a:t>Vukica</a:t>
            </a:r>
          </a:p>
        </p:txBody>
      </p:sp>
      <p:sp>
        <p:nvSpPr>
          <p:cNvPr id="25" name="TextBox 24">
            <a:extLst>
              <a:ext uri="{FF2B5EF4-FFF2-40B4-BE49-F238E27FC236}">
                <a16:creationId xmlns:a16="http://schemas.microsoft.com/office/drawing/2014/main" id="{1C3472DF-CCC8-C886-ABE3-BB8A91366DB5}"/>
              </a:ext>
            </a:extLst>
          </p:cNvPr>
          <p:cNvSpPr txBox="1"/>
          <p:nvPr/>
        </p:nvSpPr>
        <p:spPr>
          <a:xfrm>
            <a:off x="8656201" y="2997826"/>
            <a:ext cx="1960570" cy="369332"/>
          </a:xfrm>
          <a:prstGeom prst="rect">
            <a:avLst/>
          </a:prstGeom>
          <a:noFill/>
        </p:spPr>
        <p:txBody>
          <a:bodyPr wrap="square">
            <a:spAutoFit/>
          </a:bodyPr>
          <a:lstStyle/>
          <a:p>
            <a:pPr marL="0" indent="0" algn="ctr">
              <a:buFont typeface="Arial" panose="020B0604020202020204" pitchFamily="34" charset="0"/>
              <a:buNone/>
            </a:pPr>
            <a:r>
              <a:rPr lang="en-US" b="1">
                <a:solidFill>
                  <a:srgbClr val="001A5E"/>
                </a:solidFill>
                <a:latin typeface="+mj-lt"/>
              </a:rPr>
              <a:t>Abdelkader</a:t>
            </a:r>
          </a:p>
        </p:txBody>
      </p:sp>
      <p:sp>
        <p:nvSpPr>
          <p:cNvPr id="26" name="TextBox 25">
            <a:extLst>
              <a:ext uri="{FF2B5EF4-FFF2-40B4-BE49-F238E27FC236}">
                <a16:creationId xmlns:a16="http://schemas.microsoft.com/office/drawing/2014/main" id="{6613472A-D484-4C9E-6CA2-A64D2457C936}"/>
              </a:ext>
            </a:extLst>
          </p:cNvPr>
          <p:cNvSpPr txBox="1"/>
          <p:nvPr/>
        </p:nvSpPr>
        <p:spPr>
          <a:xfrm>
            <a:off x="5533514" y="2997826"/>
            <a:ext cx="1152000" cy="369332"/>
          </a:xfrm>
          <a:prstGeom prst="rect">
            <a:avLst/>
          </a:prstGeom>
          <a:noFill/>
        </p:spPr>
        <p:txBody>
          <a:bodyPr wrap="square">
            <a:spAutoFit/>
          </a:bodyPr>
          <a:lstStyle/>
          <a:p>
            <a:pPr marL="0" indent="0" algn="ctr">
              <a:buFont typeface="Arial" panose="020B0604020202020204" pitchFamily="34" charset="0"/>
              <a:buNone/>
            </a:pPr>
            <a:r>
              <a:rPr lang="en-US" b="1">
                <a:solidFill>
                  <a:srgbClr val="001A5E"/>
                </a:solidFill>
              </a:rPr>
              <a:t>Sara</a:t>
            </a:r>
          </a:p>
        </p:txBody>
      </p:sp>
      <p:sp>
        <p:nvSpPr>
          <p:cNvPr id="27" name="TextBox 26">
            <a:extLst>
              <a:ext uri="{FF2B5EF4-FFF2-40B4-BE49-F238E27FC236}">
                <a16:creationId xmlns:a16="http://schemas.microsoft.com/office/drawing/2014/main" id="{91789C14-11E3-C133-FF5B-91E68EFC5561}"/>
              </a:ext>
            </a:extLst>
          </p:cNvPr>
          <p:cNvSpPr txBox="1"/>
          <p:nvPr/>
        </p:nvSpPr>
        <p:spPr>
          <a:xfrm>
            <a:off x="7297000" y="2997826"/>
            <a:ext cx="1152000" cy="369332"/>
          </a:xfrm>
          <a:prstGeom prst="rect">
            <a:avLst/>
          </a:prstGeom>
          <a:noFill/>
        </p:spPr>
        <p:txBody>
          <a:bodyPr wrap="square">
            <a:spAutoFit/>
          </a:bodyPr>
          <a:lstStyle/>
          <a:p>
            <a:pPr marL="0" indent="0" algn="ctr">
              <a:buFont typeface="Arial" panose="020B0604020202020204" pitchFamily="34" charset="0"/>
              <a:buNone/>
            </a:pPr>
            <a:r>
              <a:rPr lang="en-US" b="1">
                <a:solidFill>
                  <a:srgbClr val="001A5E"/>
                </a:solidFill>
              </a:rPr>
              <a:t>Tobias</a:t>
            </a:r>
          </a:p>
        </p:txBody>
      </p:sp>
      <p:sp>
        <p:nvSpPr>
          <p:cNvPr id="32" name="TextBox 31">
            <a:extLst>
              <a:ext uri="{FF2B5EF4-FFF2-40B4-BE49-F238E27FC236}">
                <a16:creationId xmlns:a16="http://schemas.microsoft.com/office/drawing/2014/main" id="{0F6D335D-7B2C-582F-945B-96CDFDCDFED9}"/>
              </a:ext>
            </a:extLst>
          </p:cNvPr>
          <p:cNvSpPr txBox="1"/>
          <p:nvPr/>
        </p:nvSpPr>
        <p:spPr>
          <a:xfrm>
            <a:off x="2006543" y="5640839"/>
            <a:ext cx="1152000" cy="369332"/>
          </a:xfrm>
          <a:prstGeom prst="rect">
            <a:avLst/>
          </a:prstGeom>
          <a:noFill/>
        </p:spPr>
        <p:txBody>
          <a:bodyPr wrap="square">
            <a:spAutoFit/>
          </a:bodyPr>
          <a:lstStyle/>
          <a:p>
            <a:pPr marL="0" indent="0" algn="ctr">
              <a:buFont typeface="Arial" panose="020B0604020202020204" pitchFamily="34" charset="0"/>
              <a:buNone/>
            </a:pPr>
            <a:r>
              <a:rPr lang="en-US" b="1">
                <a:solidFill>
                  <a:srgbClr val="001A5E"/>
                </a:solidFill>
              </a:rPr>
              <a:t>Amela</a:t>
            </a:r>
          </a:p>
        </p:txBody>
      </p:sp>
      <p:sp>
        <p:nvSpPr>
          <p:cNvPr id="33" name="TextBox 32">
            <a:extLst>
              <a:ext uri="{FF2B5EF4-FFF2-40B4-BE49-F238E27FC236}">
                <a16:creationId xmlns:a16="http://schemas.microsoft.com/office/drawing/2014/main" id="{A7620D54-9AD8-BC4C-A66F-DD3F9441F718}"/>
              </a:ext>
            </a:extLst>
          </p:cNvPr>
          <p:cNvSpPr txBox="1"/>
          <p:nvPr/>
        </p:nvSpPr>
        <p:spPr>
          <a:xfrm>
            <a:off x="3594287" y="5640839"/>
            <a:ext cx="1503484" cy="369332"/>
          </a:xfrm>
          <a:prstGeom prst="rect">
            <a:avLst/>
          </a:prstGeom>
          <a:noFill/>
        </p:spPr>
        <p:txBody>
          <a:bodyPr wrap="square">
            <a:spAutoFit/>
          </a:bodyPr>
          <a:lstStyle/>
          <a:p>
            <a:pPr marL="0" indent="0" algn="ctr">
              <a:buFont typeface="Arial" panose="020B0604020202020204" pitchFamily="34" charset="0"/>
              <a:buNone/>
            </a:pPr>
            <a:r>
              <a:rPr lang="en-US" b="1">
                <a:solidFill>
                  <a:srgbClr val="001A5E"/>
                </a:solidFill>
              </a:rPr>
              <a:t>Emanuel</a:t>
            </a:r>
          </a:p>
        </p:txBody>
      </p:sp>
      <p:sp>
        <p:nvSpPr>
          <p:cNvPr id="34" name="TextBox 33">
            <a:extLst>
              <a:ext uri="{FF2B5EF4-FFF2-40B4-BE49-F238E27FC236}">
                <a16:creationId xmlns:a16="http://schemas.microsoft.com/office/drawing/2014/main" id="{CC3D096E-24A2-4007-7F65-1539FD9644B5}"/>
              </a:ext>
            </a:extLst>
          </p:cNvPr>
          <p:cNvSpPr txBox="1"/>
          <p:nvPr/>
        </p:nvSpPr>
        <p:spPr>
          <a:xfrm>
            <a:off x="5357772" y="5640839"/>
            <a:ext cx="1503484" cy="369332"/>
          </a:xfrm>
          <a:prstGeom prst="rect">
            <a:avLst/>
          </a:prstGeom>
          <a:noFill/>
        </p:spPr>
        <p:txBody>
          <a:bodyPr wrap="square">
            <a:spAutoFit/>
          </a:bodyPr>
          <a:lstStyle/>
          <a:p>
            <a:pPr marL="0" indent="0" algn="ctr">
              <a:buFont typeface="Arial" panose="020B0604020202020204" pitchFamily="34" charset="0"/>
              <a:buNone/>
            </a:pPr>
            <a:r>
              <a:rPr lang="en-US" b="1">
                <a:solidFill>
                  <a:srgbClr val="001A5E"/>
                </a:solidFill>
              </a:rPr>
              <a:t>Felix</a:t>
            </a:r>
          </a:p>
        </p:txBody>
      </p:sp>
      <p:sp>
        <p:nvSpPr>
          <p:cNvPr id="35" name="TextBox 34">
            <a:extLst>
              <a:ext uri="{FF2B5EF4-FFF2-40B4-BE49-F238E27FC236}">
                <a16:creationId xmlns:a16="http://schemas.microsoft.com/office/drawing/2014/main" id="{FF6A54E2-EFCA-C8EA-4B0D-AAC17AFF854F}"/>
              </a:ext>
            </a:extLst>
          </p:cNvPr>
          <p:cNvSpPr txBox="1"/>
          <p:nvPr/>
        </p:nvSpPr>
        <p:spPr>
          <a:xfrm>
            <a:off x="7121257" y="5640839"/>
            <a:ext cx="1503484" cy="369332"/>
          </a:xfrm>
          <a:prstGeom prst="rect">
            <a:avLst/>
          </a:prstGeom>
          <a:noFill/>
        </p:spPr>
        <p:txBody>
          <a:bodyPr wrap="square">
            <a:spAutoFit/>
          </a:bodyPr>
          <a:lstStyle/>
          <a:p>
            <a:pPr marL="0" indent="0" algn="ctr">
              <a:buFont typeface="Arial" panose="020B0604020202020204" pitchFamily="34" charset="0"/>
              <a:buNone/>
            </a:pPr>
            <a:r>
              <a:rPr lang="en-US" b="1">
                <a:solidFill>
                  <a:srgbClr val="001A5E"/>
                </a:solidFill>
              </a:rPr>
              <a:t>Hafidz</a:t>
            </a:r>
          </a:p>
        </p:txBody>
      </p:sp>
      <p:sp>
        <p:nvSpPr>
          <p:cNvPr id="36" name="TextBox 35">
            <a:extLst>
              <a:ext uri="{FF2B5EF4-FFF2-40B4-BE49-F238E27FC236}">
                <a16:creationId xmlns:a16="http://schemas.microsoft.com/office/drawing/2014/main" id="{479C53F9-EC29-4229-5186-87F9F94559D3}"/>
              </a:ext>
            </a:extLst>
          </p:cNvPr>
          <p:cNvSpPr txBox="1"/>
          <p:nvPr/>
        </p:nvSpPr>
        <p:spPr>
          <a:xfrm>
            <a:off x="8884744" y="5640839"/>
            <a:ext cx="1503484" cy="369332"/>
          </a:xfrm>
          <a:prstGeom prst="rect">
            <a:avLst/>
          </a:prstGeom>
          <a:noFill/>
        </p:spPr>
        <p:txBody>
          <a:bodyPr wrap="square">
            <a:spAutoFit/>
          </a:bodyPr>
          <a:lstStyle/>
          <a:p>
            <a:pPr marL="0" indent="0" algn="ctr">
              <a:buFont typeface="Arial" panose="020B0604020202020204" pitchFamily="34" charset="0"/>
              <a:buNone/>
            </a:pPr>
            <a:r>
              <a:rPr lang="en-US" b="1">
                <a:solidFill>
                  <a:srgbClr val="001A5E"/>
                </a:solidFill>
              </a:rPr>
              <a:t>Jesse</a:t>
            </a:r>
          </a:p>
        </p:txBody>
      </p:sp>
      <p:sp>
        <p:nvSpPr>
          <p:cNvPr id="38" name="TextBox 37">
            <a:extLst>
              <a:ext uri="{FF2B5EF4-FFF2-40B4-BE49-F238E27FC236}">
                <a16:creationId xmlns:a16="http://schemas.microsoft.com/office/drawing/2014/main" id="{BE62521A-5298-6822-6A2B-F7D24B20BE71}"/>
              </a:ext>
            </a:extLst>
          </p:cNvPr>
          <p:cNvSpPr txBox="1"/>
          <p:nvPr/>
        </p:nvSpPr>
        <p:spPr>
          <a:xfrm>
            <a:off x="4504342" y="2525160"/>
            <a:ext cx="417687" cy="369332"/>
          </a:xfrm>
          <a:prstGeom prst="rect">
            <a:avLst/>
          </a:prstGeom>
          <a:noFill/>
        </p:spPr>
        <p:txBody>
          <a:bodyPr wrap="square">
            <a:spAutoFit/>
          </a:bodyPr>
          <a:lstStyle/>
          <a:p>
            <a:r>
              <a:rPr lang="en-US" sz="1800" b="1">
                <a:solidFill>
                  <a:srgbClr val="001A5E"/>
                </a:solidFill>
              </a:rPr>
              <a:t>📝</a:t>
            </a:r>
            <a:endParaRPr lang="en-DE"/>
          </a:p>
        </p:txBody>
      </p:sp>
      <p:sp>
        <p:nvSpPr>
          <p:cNvPr id="39" name="TextBox 38">
            <a:extLst>
              <a:ext uri="{FF2B5EF4-FFF2-40B4-BE49-F238E27FC236}">
                <a16:creationId xmlns:a16="http://schemas.microsoft.com/office/drawing/2014/main" id="{707A0663-2370-6511-0714-07F95C34EBBC}"/>
              </a:ext>
            </a:extLst>
          </p:cNvPr>
          <p:cNvSpPr txBox="1"/>
          <p:nvPr/>
        </p:nvSpPr>
        <p:spPr>
          <a:xfrm>
            <a:off x="6267827" y="2505848"/>
            <a:ext cx="417687" cy="369332"/>
          </a:xfrm>
          <a:prstGeom prst="rect">
            <a:avLst/>
          </a:prstGeom>
          <a:noFill/>
        </p:spPr>
        <p:txBody>
          <a:bodyPr wrap="square">
            <a:spAutoFit/>
          </a:bodyPr>
          <a:lstStyle/>
          <a:p>
            <a:r>
              <a:rPr lang="en-US" sz="1800" b="1">
                <a:solidFill>
                  <a:srgbClr val="001A5E"/>
                </a:solidFill>
              </a:rPr>
              <a:t>💼</a:t>
            </a:r>
            <a:endParaRPr lang="en-DE"/>
          </a:p>
        </p:txBody>
      </p:sp>
      <p:sp>
        <p:nvSpPr>
          <p:cNvPr id="41" name="Oval 40">
            <a:extLst>
              <a:ext uri="{FF2B5EF4-FFF2-40B4-BE49-F238E27FC236}">
                <a16:creationId xmlns:a16="http://schemas.microsoft.com/office/drawing/2014/main" id="{8FE1D733-CCCF-AA62-4E47-8D5B7198421F}"/>
              </a:ext>
            </a:extLst>
          </p:cNvPr>
          <p:cNvSpPr/>
          <p:nvPr/>
        </p:nvSpPr>
        <p:spPr>
          <a:xfrm>
            <a:off x="7299485" y="1690688"/>
            <a:ext cx="1152000" cy="1152000"/>
          </a:xfrm>
          <a:prstGeom prst="ellipse">
            <a:avLst/>
          </a:prstGeom>
          <a:blipFill dpi="0" rotWithShape="1">
            <a:blip r:embed="rId11">
              <a:extLst>
                <a:ext uri="{28A0092B-C50C-407E-A947-70E740481C1C}">
                  <a14:useLocalDpi xmlns:a14="http://schemas.microsoft.com/office/drawing/2010/main" val="0"/>
                </a:ext>
              </a:extLst>
            </a:blip>
            <a:srcRect/>
            <a:stretch>
              <a:fillRect/>
            </a:stretch>
          </a:blipFill>
          <a:ln w="12700">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TextBox 41">
            <a:extLst>
              <a:ext uri="{FF2B5EF4-FFF2-40B4-BE49-F238E27FC236}">
                <a16:creationId xmlns:a16="http://schemas.microsoft.com/office/drawing/2014/main" id="{25097674-1C64-2191-858E-EFC4DA39C622}"/>
              </a:ext>
            </a:extLst>
          </p:cNvPr>
          <p:cNvSpPr txBox="1"/>
          <p:nvPr/>
        </p:nvSpPr>
        <p:spPr>
          <a:xfrm>
            <a:off x="8033797" y="2505848"/>
            <a:ext cx="417687" cy="369332"/>
          </a:xfrm>
          <a:prstGeom prst="rect">
            <a:avLst/>
          </a:prstGeom>
          <a:noFill/>
        </p:spPr>
        <p:txBody>
          <a:bodyPr wrap="square">
            <a:spAutoFit/>
          </a:bodyPr>
          <a:lstStyle/>
          <a:p>
            <a:r>
              <a:rPr lang="en-US" sz="1800" b="1">
                <a:solidFill>
                  <a:srgbClr val="001A5E"/>
                </a:solidFill>
              </a:rPr>
              <a:t>💼</a:t>
            </a:r>
            <a:endParaRPr lang="en-DE"/>
          </a:p>
        </p:txBody>
      </p:sp>
      <p:sp>
        <p:nvSpPr>
          <p:cNvPr id="44" name="TextBox 43">
            <a:extLst>
              <a:ext uri="{FF2B5EF4-FFF2-40B4-BE49-F238E27FC236}">
                <a16:creationId xmlns:a16="http://schemas.microsoft.com/office/drawing/2014/main" id="{C7432768-75BD-246D-C004-5996A1528036}"/>
              </a:ext>
            </a:extLst>
          </p:cNvPr>
          <p:cNvSpPr txBox="1"/>
          <p:nvPr/>
        </p:nvSpPr>
        <p:spPr>
          <a:xfrm>
            <a:off x="9794800" y="2505848"/>
            <a:ext cx="417687" cy="369332"/>
          </a:xfrm>
          <a:prstGeom prst="rect">
            <a:avLst/>
          </a:prstGeom>
          <a:noFill/>
        </p:spPr>
        <p:txBody>
          <a:bodyPr wrap="square">
            <a:spAutoFit/>
          </a:bodyPr>
          <a:lstStyle/>
          <a:p>
            <a:r>
              <a:rPr lang="en-US" sz="1800" b="1">
                <a:solidFill>
                  <a:srgbClr val="001A5E"/>
                </a:solidFill>
              </a:rPr>
              <a:t>💻</a:t>
            </a:r>
            <a:endParaRPr lang="en-DE"/>
          </a:p>
        </p:txBody>
      </p:sp>
      <p:sp>
        <p:nvSpPr>
          <p:cNvPr id="46" name="TextBox 45">
            <a:extLst>
              <a:ext uri="{FF2B5EF4-FFF2-40B4-BE49-F238E27FC236}">
                <a16:creationId xmlns:a16="http://schemas.microsoft.com/office/drawing/2014/main" id="{79CCABB0-B3CE-69E4-EC33-F7823C336EEA}"/>
              </a:ext>
            </a:extLst>
          </p:cNvPr>
          <p:cNvSpPr txBox="1"/>
          <p:nvPr/>
        </p:nvSpPr>
        <p:spPr>
          <a:xfrm>
            <a:off x="2740855" y="5152942"/>
            <a:ext cx="417687" cy="369332"/>
          </a:xfrm>
          <a:prstGeom prst="rect">
            <a:avLst/>
          </a:prstGeom>
          <a:noFill/>
        </p:spPr>
        <p:txBody>
          <a:bodyPr wrap="square">
            <a:spAutoFit/>
          </a:bodyPr>
          <a:lstStyle/>
          <a:p>
            <a:r>
              <a:rPr lang="en-US" sz="1800" b="1">
                <a:solidFill>
                  <a:srgbClr val="001A5E"/>
                </a:solidFill>
              </a:rPr>
              <a:t>💻</a:t>
            </a:r>
            <a:endParaRPr lang="en-DE"/>
          </a:p>
        </p:txBody>
      </p:sp>
      <p:sp>
        <p:nvSpPr>
          <p:cNvPr id="48" name="TextBox 47">
            <a:extLst>
              <a:ext uri="{FF2B5EF4-FFF2-40B4-BE49-F238E27FC236}">
                <a16:creationId xmlns:a16="http://schemas.microsoft.com/office/drawing/2014/main" id="{A36E8574-62D5-29CA-59BE-DAF9A0CBCAAC}"/>
              </a:ext>
            </a:extLst>
          </p:cNvPr>
          <p:cNvSpPr txBox="1"/>
          <p:nvPr/>
        </p:nvSpPr>
        <p:spPr>
          <a:xfrm>
            <a:off x="4504340" y="5152942"/>
            <a:ext cx="417687" cy="369332"/>
          </a:xfrm>
          <a:prstGeom prst="rect">
            <a:avLst/>
          </a:prstGeom>
          <a:noFill/>
        </p:spPr>
        <p:txBody>
          <a:bodyPr wrap="square">
            <a:spAutoFit/>
          </a:bodyPr>
          <a:lstStyle/>
          <a:p>
            <a:r>
              <a:rPr lang="en-US" sz="1800" b="1">
                <a:solidFill>
                  <a:srgbClr val="001A5E"/>
                </a:solidFill>
              </a:rPr>
              <a:t>💻</a:t>
            </a:r>
            <a:endParaRPr lang="en-DE"/>
          </a:p>
        </p:txBody>
      </p:sp>
      <p:sp>
        <p:nvSpPr>
          <p:cNvPr id="50" name="TextBox 49">
            <a:extLst>
              <a:ext uri="{FF2B5EF4-FFF2-40B4-BE49-F238E27FC236}">
                <a16:creationId xmlns:a16="http://schemas.microsoft.com/office/drawing/2014/main" id="{9B909055-8E9C-33AC-DC09-DDC780DD9F1D}"/>
              </a:ext>
            </a:extLst>
          </p:cNvPr>
          <p:cNvSpPr txBox="1"/>
          <p:nvPr/>
        </p:nvSpPr>
        <p:spPr>
          <a:xfrm>
            <a:off x="6267826" y="5152942"/>
            <a:ext cx="417687" cy="369332"/>
          </a:xfrm>
          <a:prstGeom prst="rect">
            <a:avLst/>
          </a:prstGeom>
          <a:noFill/>
        </p:spPr>
        <p:txBody>
          <a:bodyPr wrap="square">
            <a:spAutoFit/>
          </a:bodyPr>
          <a:lstStyle/>
          <a:p>
            <a:r>
              <a:rPr lang="en-US" sz="1800" b="1">
                <a:solidFill>
                  <a:srgbClr val="001A5E"/>
                </a:solidFill>
              </a:rPr>
              <a:t>💻</a:t>
            </a:r>
            <a:endParaRPr lang="en-DE"/>
          </a:p>
        </p:txBody>
      </p:sp>
      <p:sp>
        <p:nvSpPr>
          <p:cNvPr id="52" name="TextBox 51">
            <a:extLst>
              <a:ext uri="{FF2B5EF4-FFF2-40B4-BE49-F238E27FC236}">
                <a16:creationId xmlns:a16="http://schemas.microsoft.com/office/drawing/2014/main" id="{9F816AD7-0510-4830-2274-B41731FABC8D}"/>
              </a:ext>
            </a:extLst>
          </p:cNvPr>
          <p:cNvSpPr txBox="1"/>
          <p:nvPr/>
        </p:nvSpPr>
        <p:spPr>
          <a:xfrm>
            <a:off x="8031311" y="5157631"/>
            <a:ext cx="417687" cy="369332"/>
          </a:xfrm>
          <a:prstGeom prst="rect">
            <a:avLst/>
          </a:prstGeom>
          <a:noFill/>
        </p:spPr>
        <p:txBody>
          <a:bodyPr wrap="square">
            <a:spAutoFit/>
          </a:bodyPr>
          <a:lstStyle/>
          <a:p>
            <a:r>
              <a:rPr lang="en-US" sz="1800" b="1">
                <a:solidFill>
                  <a:srgbClr val="001A5E"/>
                </a:solidFill>
              </a:rPr>
              <a:t>💻</a:t>
            </a:r>
            <a:endParaRPr lang="en-DE"/>
          </a:p>
        </p:txBody>
      </p:sp>
      <p:sp>
        <p:nvSpPr>
          <p:cNvPr id="54" name="TextBox 53">
            <a:extLst>
              <a:ext uri="{FF2B5EF4-FFF2-40B4-BE49-F238E27FC236}">
                <a16:creationId xmlns:a16="http://schemas.microsoft.com/office/drawing/2014/main" id="{6D1398DF-9B3E-7B8C-9ABA-93746D9F7F86}"/>
              </a:ext>
            </a:extLst>
          </p:cNvPr>
          <p:cNvSpPr txBox="1"/>
          <p:nvPr/>
        </p:nvSpPr>
        <p:spPr>
          <a:xfrm>
            <a:off x="9794799" y="5152942"/>
            <a:ext cx="417687" cy="369332"/>
          </a:xfrm>
          <a:prstGeom prst="rect">
            <a:avLst/>
          </a:prstGeom>
          <a:noFill/>
        </p:spPr>
        <p:txBody>
          <a:bodyPr wrap="square">
            <a:spAutoFit/>
          </a:bodyPr>
          <a:lstStyle/>
          <a:p>
            <a:r>
              <a:rPr lang="en-US" sz="1800" b="1">
                <a:solidFill>
                  <a:srgbClr val="001A5E"/>
                </a:solidFill>
              </a:rPr>
              <a:t>💻</a:t>
            </a:r>
            <a:endParaRPr lang="en-DE"/>
          </a:p>
        </p:txBody>
      </p:sp>
      <p:sp>
        <p:nvSpPr>
          <p:cNvPr id="59" name="TextBox 58">
            <a:extLst>
              <a:ext uri="{FF2B5EF4-FFF2-40B4-BE49-F238E27FC236}">
                <a16:creationId xmlns:a16="http://schemas.microsoft.com/office/drawing/2014/main" id="{9290E538-66A4-5FA8-1E72-F375227827C0}"/>
              </a:ext>
            </a:extLst>
          </p:cNvPr>
          <p:cNvSpPr txBox="1"/>
          <p:nvPr/>
        </p:nvSpPr>
        <p:spPr>
          <a:xfrm>
            <a:off x="838200" y="1902004"/>
            <a:ext cx="2461932" cy="1323439"/>
          </a:xfrm>
          <a:prstGeom prst="rect">
            <a:avLst/>
          </a:prstGeom>
          <a:noFill/>
        </p:spPr>
        <p:txBody>
          <a:bodyPr wrap="square">
            <a:spAutoFit/>
          </a:bodyPr>
          <a:lstStyle/>
          <a:p>
            <a:r>
              <a:rPr lang="en-US" sz="1600">
                <a:solidFill>
                  <a:srgbClr val="001A5E"/>
                </a:solidFill>
              </a:rPr>
              <a:t>📝 Scrum Master</a:t>
            </a:r>
          </a:p>
          <a:p>
            <a:r>
              <a:rPr lang="en-US" sz="1600">
                <a:solidFill>
                  <a:srgbClr val="001A5E"/>
                </a:solidFill>
              </a:rPr>
              <a:t>💼 Product Owner</a:t>
            </a:r>
          </a:p>
          <a:p>
            <a:r>
              <a:rPr lang="en-US" sz="1600">
                <a:solidFill>
                  <a:srgbClr val="001A5E"/>
                </a:solidFill>
              </a:rPr>
              <a:t>💻 Software Developer</a:t>
            </a:r>
          </a:p>
          <a:p>
            <a:endParaRPr lang="en-US" sz="1600">
              <a:solidFill>
                <a:srgbClr val="001A5E"/>
              </a:solidFill>
            </a:endParaRPr>
          </a:p>
          <a:p>
            <a:endParaRPr lang="en-DE" sz="1600">
              <a:solidFill>
                <a:srgbClr val="001A5E"/>
              </a:solidFill>
            </a:endParaRPr>
          </a:p>
        </p:txBody>
      </p:sp>
    </p:spTree>
    <p:extLst>
      <p:ext uri="{BB962C8B-B14F-4D97-AF65-F5344CB8AC3E}">
        <p14:creationId xmlns:p14="http://schemas.microsoft.com/office/powerpoint/2010/main" val="1280873386"/>
      </p:ext>
    </p:extLst>
  </p:cSld>
  <p:clrMapOvr>
    <a:masterClrMapping/>
  </p:clrMapOvr>
  <p:transition>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410B29BA-690C-1659-2309-46BE647DCC1F}"/>
              </a:ext>
            </a:extLst>
          </p:cNvPr>
          <p:cNvSpPr>
            <a:spLocks noGrp="1"/>
          </p:cNvSpPr>
          <p:nvPr>
            <p:ph type="title"/>
          </p:nvPr>
        </p:nvSpPr>
        <p:spPr>
          <a:xfrm>
            <a:off x="838200" y="365125"/>
            <a:ext cx="10515600" cy="1325563"/>
          </a:xfrm>
        </p:spPr>
        <p:txBody>
          <a:bodyPr/>
          <a:lstStyle/>
          <a:p>
            <a:pPr algn="ctr"/>
            <a:r>
              <a:rPr lang="en-US" b="1">
                <a:solidFill>
                  <a:srgbClr val="001A5E"/>
                </a:solidFill>
                <a:latin typeface="Google Sans" panose="020B0503030502040204" pitchFamily="34" charset="0"/>
              </a:rPr>
              <a:t>Short Animation Slack Bot</a:t>
            </a:r>
            <a:endParaRPr lang="en-DE" b="1">
              <a:solidFill>
                <a:srgbClr val="001A5E"/>
              </a:solidFill>
              <a:latin typeface="Google Sans" panose="020B0503030502040204" pitchFamily="34" charset="0"/>
            </a:endParaRPr>
          </a:p>
        </p:txBody>
      </p:sp>
      <p:pic>
        <p:nvPicPr>
          <p:cNvPr id="2" name="AmosDemoDay">
            <a:hlinkClick r:id="" action="ppaction://media"/>
            <a:extLst>
              <a:ext uri="{FF2B5EF4-FFF2-40B4-BE49-F238E27FC236}">
                <a16:creationId xmlns:a16="http://schemas.microsoft.com/office/drawing/2014/main" id="{E85064EF-18A4-1264-72FE-BEC88D744F13}"/>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54657289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197DD1A7-0AC8-B7C8-CF7F-7AA48D46D7B6}"/>
              </a:ext>
            </a:extLst>
          </p:cNvPr>
          <p:cNvSpPr/>
          <p:nvPr/>
        </p:nvSpPr>
        <p:spPr>
          <a:xfrm>
            <a:off x="8171886" y="3609975"/>
            <a:ext cx="3413432" cy="2650147"/>
          </a:xfrm>
          <a:prstGeom prst="roundRect">
            <a:avLst/>
          </a:prstGeom>
          <a:solidFill>
            <a:schemeClr val="bg1"/>
          </a:solidFill>
          <a:ln>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sz="2000" b="1" u="sng">
              <a:solidFill>
                <a:srgbClr val="001A5E"/>
              </a:solidFill>
            </a:endParaRPr>
          </a:p>
        </p:txBody>
      </p:sp>
      <p:sp>
        <p:nvSpPr>
          <p:cNvPr id="10" name="Rectangle: Rounded Corners 9">
            <a:extLst>
              <a:ext uri="{FF2B5EF4-FFF2-40B4-BE49-F238E27FC236}">
                <a16:creationId xmlns:a16="http://schemas.microsoft.com/office/drawing/2014/main" id="{52525AB6-BF25-4B9E-C8AF-160290651593}"/>
              </a:ext>
            </a:extLst>
          </p:cNvPr>
          <p:cNvSpPr/>
          <p:nvPr/>
        </p:nvSpPr>
        <p:spPr>
          <a:xfrm>
            <a:off x="4368799" y="3609975"/>
            <a:ext cx="3447488" cy="2650147"/>
          </a:xfrm>
          <a:prstGeom prst="roundRect">
            <a:avLst/>
          </a:prstGeom>
          <a:solidFill>
            <a:schemeClr val="bg1"/>
          </a:solidFill>
          <a:ln>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sz="2000" b="1" u="sng">
              <a:solidFill>
                <a:srgbClr val="001A5E"/>
              </a:solidFill>
            </a:endParaRPr>
          </a:p>
        </p:txBody>
      </p:sp>
      <p:sp>
        <p:nvSpPr>
          <p:cNvPr id="3" name="Rectangle: Rounded Corners 2">
            <a:extLst>
              <a:ext uri="{FF2B5EF4-FFF2-40B4-BE49-F238E27FC236}">
                <a16:creationId xmlns:a16="http://schemas.microsoft.com/office/drawing/2014/main" id="{6A34D4AD-02D8-4BB2-A634-492F03B724C2}"/>
              </a:ext>
            </a:extLst>
          </p:cNvPr>
          <p:cNvSpPr/>
          <p:nvPr/>
        </p:nvSpPr>
        <p:spPr>
          <a:xfrm>
            <a:off x="599768" y="3609975"/>
            <a:ext cx="3413432" cy="2650147"/>
          </a:xfrm>
          <a:prstGeom prst="roundRect">
            <a:avLst/>
          </a:prstGeom>
          <a:solidFill>
            <a:schemeClr val="bg1"/>
          </a:solidFill>
          <a:ln>
            <a:solidFill>
              <a:srgbClr val="001A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sz="2000" b="1" u="sng">
              <a:solidFill>
                <a:srgbClr val="001A5E"/>
              </a:solidFill>
            </a:endParaRPr>
          </a:p>
        </p:txBody>
      </p:sp>
      <p:sp>
        <p:nvSpPr>
          <p:cNvPr id="19" name="Oval 18">
            <a:extLst>
              <a:ext uri="{FF2B5EF4-FFF2-40B4-BE49-F238E27FC236}">
                <a16:creationId xmlns:a16="http://schemas.microsoft.com/office/drawing/2014/main" id="{8A0BFAA9-BF07-617D-B41C-EA3B12314200}"/>
              </a:ext>
            </a:extLst>
          </p:cNvPr>
          <p:cNvSpPr/>
          <p:nvPr/>
        </p:nvSpPr>
        <p:spPr>
          <a:xfrm>
            <a:off x="1288678" y="1978248"/>
            <a:ext cx="1994642" cy="1994642"/>
          </a:xfrm>
          <a:prstGeom prst="ellipse">
            <a:avLst/>
          </a:prstGeom>
          <a:solidFill>
            <a:srgbClr val="C00000"/>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Oval 17">
            <a:extLst>
              <a:ext uri="{FF2B5EF4-FFF2-40B4-BE49-F238E27FC236}">
                <a16:creationId xmlns:a16="http://schemas.microsoft.com/office/drawing/2014/main" id="{D3E5A1D2-504A-3256-6371-0049933A68AB}"/>
              </a:ext>
            </a:extLst>
          </p:cNvPr>
          <p:cNvSpPr/>
          <p:nvPr/>
        </p:nvSpPr>
        <p:spPr>
          <a:xfrm>
            <a:off x="5098679" y="2006517"/>
            <a:ext cx="1994642" cy="1994642"/>
          </a:xfrm>
          <a:prstGeom prst="ellipse">
            <a:avLst/>
          </a:prstGeom>
          <a:solidFill>
            <a:srgbClr val="00B0F0"/>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Oval 16">
            <a:extLst>
              <a:ext uri="{FF2B5EF4-FFF2-40B4-BE49-F238E27FC236}">
                <a16:creationId xmlns:a16="http://schemas.microsoft.com/office/drawing/2014/main" id="{BC6D2555-C5F6-1F48-6294-840BEF97D747}"/>
              </a:ext>
            </a:extLst>
          </p:cNvPr>
          <p:cNvSpPr/>
          <p:nvPr/>
        </p:nvSpPr>
        <p:spPr>
          <a:xfrm>
            <a:off x="8908680" y="2042478"/>
            <a:ext cx="1994642" cy="1994642"/>
          </a:xfrm>
          <a:prstGeom prst="ellipse">
            <a:avLst/>
          </a:prstGeom>
          <a:solidFill>
            <a:schemeClr val="accent2">
              <a:lumMod val="7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TextBox 4">
            <a:extLst>
              <a:ext uri="{FF2B5EF4-FFF2-40B4-BE49-F238E27FC236}">
                <a16:creationId xmlns:a16="http://schemas.microsoft.com/office/drawing/2014/main" id="{2A9173E9-7F45-57F6-FB2F-6AC603837683}"/>
              </a:ext>
            </a:extLst>
          </p:cNvPr>
          <p:cNvSpPr txBox="1"/>
          <p:nvPr/>
        </p:nvSpPr>
        <p:spPr>
          <a:xfrm>
            <a:off x="203199" y="4309779"/>
            <a:ext cx="4165600" cy="769441"/>
          </a:xfrm>
          <a:prstGeom prst="rect">
            <a:avLst/>
          </a:prstGeom>
          <a:noFill/>
        </p:spPr>
        <p:txBody>
          <a:bodyPr wrap="square">
            <a:spAutoFit/>
          </a:bodyPr>
          <a:lstStyle/>
          <a:p>
            <a:pPr algn="ctr"/>
            <a:r>
              <a:rPr lang="en-US" sz="4400" b="1">
                <a:solidFill>
                  <a:srgbClr val="001A5E"/>
                </a:solidFill>
                <a:latin typeface="+mj-lt"/>
              </a:rPr>
              <a:t>Chatbot</a:t>
            </a:r>
            <a:endParaRPr lang="en-US" sz="4000" b="1">
              <a:solidFill>
                <a:srgbClr val="001A5E"/>
              </a:solidFill>
              <a:latin typeface="+mj-lt"/>
            </a:endParaRPr>
          </a:p>
        </p:txBody>
      </p:sp>
      <p:sp>
        <p:nvSpPr>
          <p:cNvPr id="6" name="TextBox 5">
            <a:extLst>
              <a:ext uri="{FF2B5EF4-FFF2-40B4-BE49-F238E27FC236}">
                <a16:creationId xmlns:a16="http://schemas.microsoft.com/office/drawing/2014/main" id="{F98A9194-DFF7-A16F-07E6-B36D23462FC3}"/>
              </a:ext>
            </a:extLst>
          </p:cNvPr>
          <p:cNvSpPr txBox="1"/>
          <p:nvPr/>
        </p:nvSpPr>
        <p:spPr>
          <a:xfrm>
            <a:off x="4013200" y="4309780"/>
            <a:ext cx="4165600" cy="769441"/>
          </a:xfrm>
          <a:prstGeom prst="rect">
            <a:avLst/>
          </a:prstGeom>
          <a:noFill/>
        </p:spPr>
        <p:txBody>
          <a:bodyPr wrap="square">
            <a:spAutoFit/>
          </a:bodyPr>
          <a:lstStyle/>
          <a:p>
            <a:pPr algn="ctr"/>
            <a:r>
              <a:rPr lang="en-US" sz="4400" b="1">
                <a:solidFill>
                  <a:srgbClr val="001A5E"/>
                </a:solidFill>
                <a:latin typeface="+mj-lt"/>
              </a:rPr>
              <a:t>Method</a:t>
            </a:r>
            <a:endParaRPr lang="en-US" sz="4000" b="1">
              <a:solidFill>
                <a:srgbClr val="001A5E"/>
              </a:solidFill>
              <a:latin typeface="+mj-lt"/>
            </a:endParaRPr>
          </a:p>
        </p:txBody>
      </p:sp>
      <p:sp>
        <p:nvSpPr>
          <p:cNvPr id="7" name="TextBox 6">
            <a:extLst>
              <a:ext uri="{FF2B5EF4-FFF2-40B4-BE49-F238E27FC236}">
                <a16:creationId xmlns:a16="http://schemas.microsoft.com/office/drawing/2014/main" id="{5D01AC65-8EBA-F648-E826-AEA14486B12B}"/>
              </a:ext>
            </a:extLst>
          </p:cNvPr>
          <p:cNvSpPr txBox="1"/>
          <p:nvPr/>
        </p:nvSpPr>
        <p:spPr>
          <a:xfrm>
            <a:off x="7737680" y="4309779"/>
            <a:ext cx="4165600" cy="769441"/>
          </a:xfrm>
          <a:prstGeom prst="rect">
            <a:avLst/>
          </a:prstGeom>
          <a:noFill/>
        </p:spPr>
        <p:txBody>
          <a:bodyPr wrap="square">
            <a:spAutoFit/>
          </a:bodyPr>
          <a:lstStyle/>
          <a:p>
            <a:pPr algn="ctr"/>
            <a:r>
              <a:rPr lang="en-US" sz="4400" b="1">
                <a:solidFill>
                  <a:srgbClr val="001A5E"/>
                </a:solidFill>
                <a:latin typeface="+mj-lt"/>
              </a:rPr>
              <a:t>Policy</a:t>
            </a:r>
          </a:p>
        </p:txBody>
      </p:sp>
      <p:sp>
        <p:nvSpPr>
          <p:cNvPr id="8" name="TextBox 7">
            <a:extLst>
              <a:ext uri="{FF2B5EF4-FFF2-40B4-BE49-F238E27FC236}">
                <a16:creationId xmlns:a16="http://schemas.microsoft.com/office/drawing/2014/main" id="{B57D8DF3-649D-56F2-FACE-36802776E604}"/>
              </a:ext>
            </a:extLst>
          </p:cNvPr>
          <p:cNvSpPr txBox="1"/>
          <p:nvPr/>
        </p:nvSpPr>
        <p:spPr>
          <a:xfrm>
            <a:off x="1573881" y="2280563"/>
            <a:ext cx="1377168" cy="1446550"/>
          </a:xfrm>
          <a:prstGeom prst="rect">
            <a:avLst/>
          </a:prstGeom>
          <a:noFill/>
        </p:spPr>
        <p:txBody>
          <a:bodyPr wrap="square">
            <a:spAutoFit/>
          </a:bodyPr>
          <a:lstStyle/>
          <a:p>
            <a:pPr algn="ctr"/>
            <a:r>
              <a:rPr lang="en-US" sz="8800" b="1">
                <a:solidFill>
                  <a:srgbClr val="001A5E"/>
                </a:solidFill>
                <a:latin typeface="+mj-lt"/>
              </a:rPr>
              <a:t>🤖</a:t>
            </a:r>
          </a:p>
        </p:txBody>
      </p:sp>
      <p:sp>
        <p:nvSpPr>
          <p:cNvPr id="9" name="TextBox 8">
            <a:extLst>
              <a:ext uri="{FF2B5EF4-FFF2-40B4-BE49-F238E27FC236}">
                <a16:creationId xmlns:a16="http://schemas.microsoft.com/office/drawing/2014/main" id="{D90DA0FE-D4E5-6E00-D058-E81138406507}"/>
              </a:ext>
            </a:extLst>
          </p:cNvPr>
          <p:cNvSpPr txBox="1"/>
          <p:nvPr/>
        </p:nvSpPr>
        <p:spPr>
          <a:xfrm>
            <a:off x="5398624" y="2316524"/>
            <a:ext cx="1377168" cy="1446550"/>
          </a:xfrm>
          <a:prstGeom prst="rect">
            <a:avLst/>
          </a:prstGeom>
          <a:noFill/>
        </p:spPr>
        <p:txBody>
          <a:bodyPr wrap="square">
            <a:spAutoFit/>
          </a:bodyPr>
          <a:lstStyle/>
          <a:p>
            <a:pPr algn="ctr"/>
            <a:r>
              <a:rPr lang="en-US" sz="8800" b="1">
                <a:solidFill>
                  <a:srgbClr val="001A5E"/>
                </a:solidFill>
                <a:latin typeface="+mj-lt"/>
              </a:rPr>
              <a:t>🔍</a:t>
            </a:r>
          </a:p>
        </p:txBody>
      </p:sp>
      <p:sp>
        <p:nvSpPr>
          <p:cNvPr id="11" name="TextBox 10">
            <a:extLst>
              <a:ext uri="{FF2B5EF4-FFF2-40B4-BE49-F238E27FC236}">
                <a16:creationId xmlns:a16="http://schemas.microsoft.com/office/drawing/2014/main" id="{3C5BE248-BDE0-1BCA-184E-AFBE9965B002}"/>
              </a:ext>
            </a:extLst>
          </p:cNvPr>
          <p:cNvSpPr txBox="1"/>
          <p:nvPr/>
        </p:nvSpPr>
        <p:spPr>
          <a:xfrm>
            <a:off x="9217417" y="2342075"/>
            <a:ext cx="1377168" cy="1446550"/>
          </a:xfrm>
          <a:prstGeom prst="rect">
            <a:avLst/>
          </a:prstGeom>
          <a:noFill/>
        </p:spPr>
        <p:txBody>
          <a:bodyPr wrap="square">
            <a:spAutoFit/>
          </a:bodyPr>
          <a:lstStyle/>
          <a:p>
            <a:pPr algn="ctr"/>
            <a:r>
              <a:rPr lang="en-US" sz="8800" b="0" i="0">
                <a:solidFill>
                  <a:srgbClr val="001A5E"/>
                </a:solidFill>
                <a:effectLst/>
                <a:latin typeface="+mj-lt"/>
              </a:rPr>
              <a:t>📜</a:t>
            </a:r>
            <a:endParaRPr lang="en-US" sz="8800" b="1">
              <a:solidFill>
                <a:srgbClr val="001A5E"/>
              </a:solidFill>
              <a:latin typeface="+mj-lt"/>
            </a:endParaRPr>
          </a:p>
        </p:txBody>
      </p:sp>
      <p:sp>
        <p:nvSpPr>
          <p:cNvPr id="15" name="Title 1">
            <a:extLst>
              <a:ext uri="{FF2B5EF4-FFF2-40B4-BE49-F238E27FC236}">
                <a16:creationId xmlns:a16="http://schemas.microsoft.com/office/drawing/2014/main" id="{2376E143-E9EE-E657-DEDE-106E89DD33F2}"/>
              </a:ext>
            </a:extLst>
          </p:cNvPr>
          <p:cNvSpPr>
            <a:spLocks noGrp="1"/>
          </p:cNvSpPr>
          <p:nvPr>
            <p:ph type="title"/>
          </p:nvPr>
        </p:nvSpPr>
        <p:spPr>
          <a:xfrm>
            <a:off x="838200" y="365125"/>
            <a:ext cx="10515600" cy="1325563"/>
          </a:xfrm>
        </p:spPr>
        <p:txBody>
          <a:bodyPr/>
          <a:lstStyle/>
          <a:p>
            <a:pPr algn="ctr"/>
            <a:r>
              <a:rPr lang="en-US" b="1">
                <a:solidFill>
                  <a:srgbClr val="001A5E"/>
                </a:solidFill>
                <a:latin typeface="Google Sans" panose="020B0503030502040204" pitchFamily="34" charset="0"/>
              </a:rPr>
              <a:t>Goal</a:t>
            </a:r>
            <a:endParaRPr lang="en-DE" b="1">
              <a:solidFill>
                <a:srgbClr val="001A5E"/>
              </a:solidFill>
              <a:latin typeface="Google Sans" panose="020B0503030502040204" pitchFamily="34" charset="0"/>
            </a:endParaRPr>
          </a:p>
        </p:txBody>
      </p:sp>
      <p:pic>
        <p:nvPicPr>
          <p:cNvPr id="1026" name="Picture 2">
            <a:extLst>
              <a:ext uri="{FF2B5EF4-FFF2-40B4-BE49-F238E27FC236}">
                <a16:creationId xmlns:a16="http://schemas.microsoft.com/office/drawing/2014/main" id="{F6877B83-1B00-CC0A-2A35-21897B935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770" y="5268425"/>
            <a:ext cx="515815" cy="5158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ster data Vector Icons free download in SVG, PNG Format">
            <a:extLst>
              <a:ext uri="{FF2B5EF4-FFF2-40B4-BE49-F238E27FC236}">
                <a16:creationId xmlns:a16="http://schemas.microsoft.com/office/drawing/2014/main" id="{4793DCE7-08C9-94EF-FE30-FA8C56AC86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3154" y="5184049"/>
            <a:ext cx="701035" cy="7010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eutschland Symbol in Flags">
            <a:extLst>
              <a:ext uri="{FF2B5EF4-FFF2-40B4-BE49-F238E27FC236}">
                <a16:creationId xmlns:a16="http://schemas.microsoft.com/office/drawing/2014/main" id="{81C41B6E-2047-E649-CB33-D8A3190EB0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0758" y="5354876"/>
            <a:ext cx="522532" cy="34291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lacklist Reject Document Icon. Outline Blacklist Reject Document Vector  Icon For Web Design Isolated On White Background Royalty Free SVG,  Cliparts, Vectors, And Stock Illustration. Image 169734709.">
            <a:extLst>
              <a:ext uri="{FF2B5EF4-FFF2-40B4-BE49-F238E27FC236}">
                <a16:creationId xmlns:a16="http://schemas.microsoft.com/office/drawing/2014/main" id="{4EDA0503-7954-6AAC-2D68-64166A1BAE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7061" y="5268425"/>
            <a:ext cx="597878" cy="59787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onfluence - Free brands and logotypes icons">
            <a:extLst>
              <a:ext uri="{FF2B5EF4-FFF2-40B4-BE49-F238E27FC236}">
                <a16:creationId xmlns:a16="http://schemas.microsoft.com/office/drawing/2014/main" id="{39D0A1C1-DA69-FB37-DA07-2480D7E152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2399" y="5268425"/>
            <a:ext cx="257769" cy="25776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9FDC38DC-2116-6452-9183-0188E1A5F1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0428" y="5561603"/>
            <a:ext cx="248251" cy="22263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CB17C70-A1DB-EAA0-EA0B-579E0EF60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643" y="5224029"/>
            <a:ext cx="315126" cy="31512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utomation Symbol in Doodle misc">
            <a:extLst>
              <a:ext uri="{FF2B5EF4-FFF2-40B4-BE49-F238E27FC236}">
                <a16:creationId xmlns:a16="http://schemas.microsoft.com/office/drawing/2014/main" id="{EE9E5195-8B49-E096-AD74-1AA0F28087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6788113" y="5278856"/>
            <a:ext cx="515446" cy="511419"/>
          </a:xfrm>
          <a:prstGeom prst="rect">
            <a:avLst/>
          </a:prstGeom>
          <a:noFill/>
          <a:extLst>
            <a:ext uri="{909E8E84-426E-40DD-AFC4-6F175D3DCCD1}">
              <a14:hiddenFill xmlns:a14="http://schemas.microsoft.com/office/drawing/2010/main">
                <a:solidFill>
                  <a:srgbClr val="FFFFFF"/>
                </a:solidFill>
              </a14:hiddenFill>
            </a:ext>
          </a:extLst>
        </p:spPr>
      </p:pic>
      <p:pic>
        <p:nvPicPr>
          <p:cNvPr id="23" name="Graphic 22" descr="Badge Tick outline">
            <a:extLst>
              <a:ext uri="{FF2B5EF4-FFF2-40B4-BE49-F238E27FC236}">
                <a16:creationId xmlns:a16="http://schemas.microsoft.com/office/drawing/2014/main" id="{FFEF3109-328D-CA2E-05AC-DD61C73D078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48801" y="5068994"/>
            <a:ext cx="914400" cy="914400"/>
          </a:xfrm>
          <a:prstGeom prst="rect">
            <a:avLst/>
          </a:prstGeom>
        </p:spPr>
      </p:pic>
    </p:spTree>
    <p:extLst>
      <p:ext uri="{BB962C8B-B14F-4D97-AF65-F5344CB8AC3E}">
        <p14:creationId xmlns:p14="http://schemas.microsoft.com/office/powerpoint/2010/main" val="234360915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animBg="1"/>
      <p:bldP spid="17" grpId="0" animBg="1"/>
      <p:bldP spid="5" grpId="0"/>
      <p:bldP spid="6" grpId="0"/>
      <p:bldP spid="7" grpId="0"/>
      <p:bldP spid="8" grpId="0"/>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8A0BFAA9-BF07-617D-B41C-EA3B12314200}"/>
              </a:ext>
            </a:extLst>
          </p:cNvPr>
          <p:cNvSpPr/>
          <p:nvPr/>
        </p:nvSpPr>
        <p:spPr>
          <a:xfrm>
            <a:off x="1288678" y="2308692"/>
            <a:ext cx="1994642" cy="1994642"/>
          </a:xfrm>
          <a:prstGeom prst="ellipse">
            <a:avLst/>
          </a:prstGeom>
          <a:solidFill>
            <a:srgbClr val="001A5E"/>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Oval 17">
            <a:extLst>
              <a:ext uri="{FF2B5EF4-FFF2-40B4-BE49-F238E27FC236}">
                <a16:creationId xmlns:a16="http://schemas.microsoft.com/office/drawing/2014/main" id="{D3E5A1D2-504A-3256-6371-0049933A68AB}"/>
              </a:ext>
            </a:extLst>
          </p:cNvPr>
          <p:cNvSpPr/>
          <p:nvPr/>
        </p:nvSpPr>
        <p:spPr>
          <a:xfrm>
            <a:off x="5098679" y="2336961"/>
            <a:ext cx="1994642" cy="1994642"/>
          </a:xfrm>
          <a:prstGeom prst="ellipse">
            <a:avLst/>
          </a:prstGeom>
          <a:solidFill>
            <a:schemeClr val="accent1"/>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Oval 16">
            <a:extLst>
              <a:ext uri="{FF2B5EF4-FFF2-40B4-BE49-F238E27FC236}">
                <a16:creationId xmlns:a16="http://schemas.microsoft.com/office/drawing/2014/main" id="{BC6D2555-C5F6-1F48-6294-840BEF97D747}"/>
              </a:ext>
            </a:extLst>
          </p:cNvPr>
          <p:cNvSpPr/>
          <p:nvPr/>
        </p:nvSpPr>
        <p:spPr>
          <a:xfrm>
            <a:off x="8803905" y="2372922"/>
            <a:ext cx="1994642" cy="1994642"/>
          </a:xfrm>
          <a:prstGeom prst="ellipse">
            <a:avLst/>
          </a:prstGeom>
          <a:solidFill>
            <a:srgbClr val="00B050"/>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TextBox 4">
            <a:extLst>
              <a:ext uri="{FF2B5EF4-FFF2-40B4-BE49-F238E27FC236}">
                <a16:creationId xmlns:a16="http://schemas.microsoft.com/office/drawing/2014/main" id="{2A9173E9-7F45-57F6-FB2F-6AC603837683}"/>
              </a:ext>
            </a:extLst>
          </p:cNvPr>
          <p:cNvSpPr txBox="1"/>
          <p:nvPr/>
        </p:nvSpPr>
        <p:spPr>
          <a:xfrm>
            <a:off x="203199" y="4640223"/>
            <a:ext cx="4165600" cy="1446550"/>
          </a:xfrm>
          <a:prstGeom prst="rect">
            <a:avLst/>
          </a:prstGeom>
          <a:noFill/>
        </p:spPr>
        <p:txBody>
          <a:bodyPr wrap="square">
            <a:spAutoFit/>
          </a:bodyPr>
          <a:lstStyle/>
          <a:p>
            <a:pPr algn="ctr"/>
            <a:r>
              <a:rPr lang="en-US" sz="4400" b="1">
                <a:solidFill>
                  <a:srgbClr val="001A5E"/>
                </a:solidFill>
                <a:latin typeface="+mj-lt"/>
              </a:rPr>
              <a:t>Open </a:t>
            </a:r>
            <a:br>
              <a:rPr lang="en-US" sz="4400" b="1">
                <a:solidFill>
                  <a:srgbClr val="001A5E"/>
                </a:solidFill>
                <a:latin typeface="+mj-lt"/>
              </a:rPr>
            </a:br>
            <a:r>
              <a:rPr lang="en-US" sz="4400" b="1">
                <a:solidFill>
                  <a:srgbClr val="001A5E"/>
                </a:solidFill>
                <a:latin typeface="+mj-lt"/>
              </a:rPr>
              <a:t>Source</a:t>
            </a:r>
            <a:endParaRPr lang="en-US" sz="4000" b="1">
              <a:solidFill>
                <a:srgbClr val="001A5E"/>
              </a:solidFill>
              <a:latin typeface="+mj-lt"/>
            </a:endParaRPr>
          </a:p>
        </p:txBody>
      </p:sp>
      <p:sp>
        <p:nvSpPr>
          <p:cNvPr id="6" name="TextBox 5">
            <a:extLst>
              <a:ext uri="{FF2B5EF4-FFF2-40B4-BE49-F238E27FC236}">
                <a16:creationId xmlns:a16="http://schemas.microsoft.com/office/drawing/2014/main" id="{F98A9194-DFF7-A16F-07E6-B36D23462FC3}"/>
              </a:ext>
            </a:extLst>
          </p:cNvPr>
          <p:cNvSpPr txBox="1"/>
          <p:nvPr/>
        </p:nvSpPr>
        <p:spPr>
          <a:xfrm>
            <a:off x="4013200" y="4640224"/>
            <a:ext cx="4165600" cy="769441"/>
          </a:xfrm>
          <a:prstGeom prst="rect">
            <a:avLst/>
          </a:prstGeom>
          <a:noFill/>
        </p:spPr>
        <p:txBody>
          <a:bodyPr wrap="square">
            <a:spAutoFit/>
          </a:bodyPr>
          <a:lstStyle/>
          <a:p>
            <a:pPr algn="ctr"/>
            <a:r>
              <a:rPr lang="en-US" sz="4400" b="1">
                <a:solidFill>
                  <a:srgbClr val="001A5E"/>
                </a:solidFill>
                <a:latin typeface="+mj-lt"/>
              </a:rPr>
              <a:t>Privacy</a:t>
            </a:r>
            <a:endParaRPr lang="en-US" sz="4000" b="1">
              <a:solidFill>
                <a:srgbClr val="001A5E"/>
              </a:solidFill>
              <a:latin typeface="+mj-lt"/>
            </a:endParaRPr>
          </a:p>
        </p:txBody>
      </p:sp>
      <p:sp>
        <p:nvSpPr>
          <p:cNvPr id="7" name="TextBox 6">
            <a:extLst>
              <a:ext uri="{FF2B5EF4-FFF2-40B4-BE49-F238E27FC236}">
                <a16:creationId xmlns:a16="http://schemas.microsoft.com/office/drawing/2014/main" id="{5D01AC65-8EBA-F648-E826-AEA14486B12B}"/>
              </a:ext>
            </a:extLst>
          </p:cNvPr>
          <p:cNvSpPr txBox="1"/>
          <p:nvPr/>
        </p:nvSpPr>
        <p:spPr>
          <a:xfrm>
            <a:off x="7737680" y="4640223"/>
            <a:ext cx="4165600" cy="769441"/>
          </a:xfrm>
          <a:prstGeom prst="rect">
            <a:avLst/>
          </a:prstGeom>
          <a:noFill/>
        </p:spPr>
        <p:txBody>
          <a:bodyPr wrap="square">
            <a:spAutoFit/>
          </a:bodyPr>
          <a:lstStyle/>
          <a:p>
            <a:pPr algn="ctr"/>
            <a:r>
              <a:rPr lang="en-US" sz="4400" b="1">
                <a:solidFill>
                  <a:srgbClr val="001A5E"/>
                </a:solidFill>
                <a:latin typeface="+mj-lt"/>
              </a:rPr>
              <a:t>Costs</a:t>
            </a:r>
          </a:p>
        </p:txBody>
      </p:sp>
      <p:sp>
        <p:nvSpPr>
          <p:cNvPr id="8" name="TextBox 7">
            <a:extLst>
              <a:ext uri="{FF2B5EF4-FFF2-40B4-BE49-F238E27FC236}">
                <a16:creationId xmlns:a16="http://schemas.microsoft.com/office/drawing/2014/main" id="{B57D8DF3-649D-56F2-FACE-36802776E604}"/>
              </a:ext>
            </a:extLst>
          </p:cNvPr>
          <p:cNvSpPr txBox="1"/>
          <p:nvPr/>
        </p:nvSpPr>
        <p:spPr>
          <a:xfrm>
            <a:off x="1573881" y="2611007"/>
            <a:ext cx="1377168" cy="1446550"/>
          </a:xfrm>
          <a:prstGeom prst="rect">
            <a:avLst/>
          </a:prstGeom>
          <a:noFill/>
        </p:spPr>
        <p:txBody>
          <a:bodyPr wrap="square">
            <a:spAutoFit/>
          </a:bodyPr>
          <a:lstStyle/>
          <a:p>
            <a:pPr algn="ctr"/>
            <a:r>
              <a:rPr lang="en-US" sz="8800" b="1">
                <a:solidFill>
                  <a:srgbClr val="001A5E"/>
                </a:solidFill>
                <a:latin typeface="+mj-lt"/>
              </a:rPr>
              <a:t>🌍</a:t>
            </a:r>
          </a:p>
        </p:txBody>
      </p:sp>
      <p:sp>
        <p:nvSpPr>
          <p:cNvPr id="9" name="TextBox 8">
            <a:extLst>
              <a:ext uri="{FF2B5EF4-FFF2-40B4-BE49-F238E27FC236}">
                <a16:creationId xmlns:a16="http://schemas.microsoft.com/office/drawing/2014/main" id="{D90DA0FE-D4E5-6E00-D058-E81138406507}"/>
              </a:ext>
            </a:extLst>
          </p:cNvPr>
          <p:cNvSpPr txBox="1"/>
          <p:nvPr/>
        </p:nvSpPr>
        <p:spPr>
          <a:xfrm>
            <a:off x="5398624" y="2646968"/>
            <a:ext cx="1377168" cy="1446550"/>
          </a:xfrm>
          <a:prstGeom prst="rect">
            <a:avLst/>
          </a:prstGeom>
          <a:noFill/>
        </p:spPr>
        <p:txBody>
          <a:bodyPr wrap="square">
            <a:spAutoFit/>
          </a:bodyPr>
          <a:lstStyle/>
          <a:p>
            <a:pPr algn="ctr"/>
            <a:r>
              <a:rPr lang="en-US" sz="8800" b="1">
                <a:solidFill>
                  <a:srgbClr val="001A5E"/>
                </a:solidFill>
                <a:latin typeface="+mj-lt"/>
              </a:rPr>
              <a:t>🛡️</a:t>
            </a:r>
          </a:p>
        </p:txBody>
      </p:sp>
      <p:sp>
        <p:nvSpPr>
          <p:cNvPr id="11" name="TextBox 10">
            <a:extLst>
              <a:ext uri="{FF2B5EF4-FFF2-40B4-BE49-F238E27FC236}">
                <a16:creationId xmlns:a16="http://schemas.microsoft.com/office/drawing/2014/main" id="{3C5BE248-BDE0-1BCA-184E-AFBE9965B002}"/>
              </a:ext>
            </a:extLst>
          </p:cNvPr>
          <p:cNvSpPr txBox="1"/>
          <p:nvPr/>
        </p:nvSpPr>
        <p:spPr>
          <a:xfrm>
            <a:off x="9112642" y="2582738"/>
            <a:ext cx="1377168" cy="1446550"/>
          </a:xfrm>
          <a:prstGeom prst="rect">
            <a:avLst/>
          </a:prstGeom>
          <a:noFill/>
        </p:spPr>
        <p:txBody>
          <a:bodyPr wrap="square">
            <a:spAutoFit/>
          </a:bodyPr>
          <a:lstStyle/>
          <a:p>
            <a:pPr algn="ctr"/>
            <a:r>
              <a:rPr lang="en-US" sz="8800" b="0" i="0">
                <a:solidFill>
                  <a:srgbClr val="001A5E"/>
                </a:solidFill>
                <a:effectLst/>
                <a:latin typeface="+mj-lt"/>
              </a:rPr>
              <a:t>💵</a:t>
            </a:r>
            <a:endParaRPr lang="en-US" sz="8800" b="1">
              <a:solidFill>
                <a:srgbClr val="001A5E"/>
              </a:solidFill>
              <a:latin typeface="+mj-lt"/>
            </a:endParaRPr>
          </a:p>
        </p:txBody>
      </p:sp>
      <p:sp>
        <p:nvSpPr>
          <p:cNvPr id="15" name="Title 1">
            <a:extLst>
              <a:ext uri="{FF2B5EF4-FFF2-40B4-BE49-F238E27FC236}">
                <a16:creationId xmlns:a16="http://schemas.microsoft.com/office/drawing/2014/main" id="{2376E143-E9EE-E657-DEDE-106E89DD33F2}"/>
              </a:ext>
            </a:extLst>
          </p:cNvPr>
          <p:cNvSpPr>
            <a:spLocks noGrp="1"/>
          </p:cNvSpPr>
          <p:nvPr>
            <p:ph type="title"/>
          </p:nvPr>
        </p:nvSpPr>
        <p:spPr>
          <a:xfrm>
            <a:off x="838200" y="365125"/>
            <a:ext cx="10515600" cy="1325563"/>
          </a:xfrm>
        </p:spPr>
        <p:txBody>
          <a:bodyPr/>
          <a:lstStyle/>
          <a:p>
            <a:pPr algn="ctr"/>
            <a:r>
              <a:rPr lang="en-US" b="1">
                <a:solidFill>
                  <a:srgbClr val="001A5E"/>
                </a:solidFill>
                <a:latin typeface="Google Sans" panose="020B0503030502040204" pitchFamily="34" charset="0"/>
              </a:rPr>
              <a:t>Why not ChatGPT?</a:t>
            </a:r>
            <a:endParaRPr lang="en-DE" b="1">
              <a:solidFill>
                <a:srgbClr val="001A5E"/>
              </a:solidFill>
              <a:latin typeface="Google Sans" panose="020B0503030502040204" pitchFamily="34" charset="0"/>
            </a:endParaRPr>
          </a:p>
        </p:txBody>
      </p:sp>
    </p:spTree>
    <p:extLst>
      <p:ext uri="{BB962C8B-B14F-4D97-AF65-F5344CB8AC3E}">
        <p14:creationId xmlns:p14="http://schemas.microsoft.com/office/powerpoint/2010/main" val="78075174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90"/>
                                          </p:val>
                                        </p:tav>
                                        <p:tav tm="100000">
                                          <p:val>
                                            <p:fltVal val="0"/>
                                          </p:val>
                                        </p:tav>
                                      </p:tavLst>
                                    </p:anim>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45"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anim calcmode="lin" valueType="num">
                                      <p:cBhvr>
                                        <p:cTn id="19" dur="500" fill="hold"/>
                                        <p:tgtEl>
                                          <p:spTgt spid="9"/>
                                        </p:tgtEl>
                                        <p:attrNameLst>
                                          <p:attrName>ppt_w</p:attrName>
                                        </p:attrNameLst>
                                      </p:cBhvr>
                                      <p:tavLst>
                                        <p:tav tm="0" fmla="#ppt_w*sin(2.5*pi*$)">
                                          <p:val>
                                            <p:fltVal val="0"/>
                                          </p:val>
                                        </p:tav>
                                        <p:tav tm="100000">
                                          <p:val>
                                            <p:fltVal val="1"/>
                                          </p:val>
                                        </p:tav>
                                      </p:tavLst>
                                    </p:anim>
                                    <p:anim calcmode="lin" valueType="num">
                                      <p:cBhvr>
                                        <p:cTn id="20" dur="500" fill="hold"/>
                                        <p:tgtEl>
                                          <p:spTgt spid="9"/>
                                        </p:tgtEl>
                                        <p:attrNameLst>
                                          <p:attrName>ppt_h</p:attrName>
                                        </p:attrNameLst>
                                      </p:cBhvr>
                                      <p:tavLst>
                                        <p:tav tm="0">
                                          <p:val>
                                            <p:strVal val="#ppt_h"/>
                                          </p:val>
                                        </p:tav>
                                        <p:tav tm="100000">
                                          <p:val>
                                            <p:strVal val="#ppt_h"/>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1+#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0.7|0.4|5.2|4.3|3.7|6.9|2.6|3.1"/>
</p:tagLst>
</file>

<file path=ppt/tags/tag10.xml><?xml version="1.0" encoding="utf-8"?>
<p:tagLst xmlns:a="http://schemas.openxmlformats.org/drawingml/2006/main" xmlns:r="http://schemas.openxmlformats.org/officeDocument/2006/relationships" xmlns:p="http://schemas.openxmlformats.org/presentationml/2006/main">
  <p:tag name="TIMING" val="|1|0.7|0.4|5.2|4.3|3.7|6.9|2.6|3.1"/>
</p:tagLst>
</file>

<file path=ppt/tags/tag11.xml><?xml version="1.0" encoding="utf-8"?>
<p:tagLst xmlns:a="http://schemas.openxmlformats.org/drawingml/2006/main" xmlns:r="http://schemas.openxmlformats.org/officeDocument/2006/relationships" xmlns:p="http://schemas.openxmlformats.org/presentationml/2006/main">
  <p:tag name="TIMING" val="|1|8.1|17.7"/>
</p:tagLst>
</file>

<file path=ppt/tags/tag2.xml><?xml version="1.0" encoding="utf-8"?>
<p:tagLst xmlns:a="http://schemas.openxmlformats.org/drawingml/2006/main" xmlns:r="http://schemas.openxmlformats.org/officeDocument/2006/relationships" xmlns:p="http://schemas.openxmlformats.org/presentationml/2006/main">
  <p:tag name="TIMING" val="|1|0.7|0.4|5.2|4.3|3.7|6.9|2.6|3.1"/>
</p:tagLst>
</file>

<file path=ppt/tags/tag3.xml><?xml version="1.0" encoding="utf-8"?>
<p:tagLst xmlns:a="http://schemas.openxmlformats.org/drawingml/2006/main" xmlns:r="http://schemas.openxmlformats.org/officeDocument/2006/relationships" xmlns:p="http://schemas.openxmlformats.org/presentationml/2006/main">
  <p:tag name="TIMING" val="|1|0.7|0.4|5.2|4.3|3.7|6.9|2.6|3.1"/>
</p:tagLst>
</file>

<file path=ppt/tags/tag4.xml><?xml version="1.0" encoding="utf-8"?>
<p:tagLst xmlns:a="http://schemas.openxmlformats.org/drawingml/2006/main" xmlns:r="http://schemas.openxmlformats.org/officeDocument/2006/relationships" xmlns:p="http://schemas.openxmlformats.org/presentationml/2006/main">
  <p:tag name="TIMING" val="|1|0.7|0.4|5.2|4.3|3.7|6.9|2.6|3.1"/>
</p:tagLst>
</file>

<file path=ppt/tags/tag5.xml><?xml version="1.0" encoding="utf-8"?>
<p:tagLst xmlns:a="http://schemas.openxmlformats.org/drawingml/2006/main" xmlns:r="http://schemas.openxmlformats.org/officeDocument/2006/relationships" xmlns:p="http://schemas.openxmlformats.org/presentationml/2006/main">
  <p:tag name="TIMING" val="|1|0.7|0.4|5.2|4.3|3.7|6.9|2.6|3.1"/>
</p:tagLst>
</file>

<file path=ppt/tags/tag6.xml><?xml version="1.0" encoding="utf-8"?>
<p:tagLst xmlns:a="http://schemas.openxmlformats.org/drawingml/2006/main" xmlns:r="http://schemas.openxmlformats.org/officeDocument/2006/relationships" xmlns:p="http://schemas.openxmlformats.org/presentationml/2006/main">
  <p:tag name="TIMING" val="|1|0.7|0.4|5.2|4.3|3.7|6.9|2.6|3.1"/>
</p:tagLst>
</file>

<file path=ppt/tags/tag7.xml><?xml version="1.0" encoding="utf-8"?>
<p:tagLst xmlns:a="http://schemas.openxmlformats.org/drawingml/2006/main" xmlns:r="http://schemas.openxmlformats.org/officeDocument/2006/relationships" xmlns:p="http://schemas.openxmlformats.org/presentationml/2006/main">
  <p:tag name="TIMING" val="|1|0.7|0.4|5.2|4.3|3.7|6.9|2.6|3.1"/>
</p:tagLst>
</file>

<file path=ppt/tags/tag8.xml><?xml version="1.0" encoding="utf-8"?>
<p:tagLst xmlns:a="http://schemas.openxmlformats.org/drawingml/2006/main" xmlns:r="http://schemas.openxmlformats.org/officeDocument/2006/relationships" xmlns:p="http://schemas.openxmlformats.org/presentationml/2006/main">
  <p:tag name="TIMING" val="|1|0.7|0.4|5.2|4.3|3.7|6.9|2.6|3.1"/>
</p:tagLst>
</file>

<file path=ppt/tags/tag9.xml><?xml version="1.0" encoding="utf-8"?>
<p:tagLst xmlns:a="http://schemas.openxmlformats.org/drawingml/2006/main" xmlns:r="http://schemas.openxmlformats.org/officeDocument/2006/relationships" xmlns:p="http://schemas.openxmlformats.org/presentationml/2006/main">
  <p:tag name="TIMING" val="|1|0.7|0.4|5.2|4.3|3.7|6.9|2.6|3.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Google Sans"/>
        <a:ea typeface=""/>
        <a:cs typeface=""/>
      </a:majorFont>
      <a:minorFont>
        <a:latin typeface="Google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TotalTime>
  <Words>1062</Words>
  <Application>Microsoft Office PowerPoint</Application>
  <PresentationFormat>Widescreen</PresentationFormat>
  <Paragraphs>328</Paragraphs>
  <Slides>32</Slides>
  <Notes>11</Notes>
  <HiddenSlides>14</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Google Sans</vt:lpstr>
      <vt:lpstr>Office Theme</vt:lpstr>
      <vt:lpstr>DEMO DAY - SLIDE (1 min)</vt:lpstr>
      <vt:lpstr>QAChat</vt:lpstr>
      <vt:lpstr>DEMO DAY - PRESENTATION (10 min)</vt:lpstr>
      <vt:lpstr>PowerPoint Presentation</vt:lpstr>
      <vt:lpstr>QAChat</vt:lpstr>
      <vt:lpstr>Team</vt:lpstr>
      <vt:lpstr>Short Animation Slack Bot</vt:lpstr>
      <vt:lpstr>Goal</vt:lpstr>
      <vt:lpstr>Why not ChatGPT?</vt:lpstr>
      <vt:lpstr>Semantic Search</vt:lpstr>
      <vt:lpstr>Semantic Search</vt:lpstr>
      <vt:lpstr>Semantic Search</vt:lpstr>
      <vt:lpstr>Semantic Search</vt:lpstr>
      <vt:lpstr>LLM / Prompt Engineering</vt:lpstr>
      <vt:lpstr>Architecture</vt:lpstr>
      <vt:lpstr>THANK YOU!</vt:lpstr>
      <vt:lpstr>THANK YOU!</vt:lpstr>
      <vt:lpstr>PowerPoint Presentation</vt:lpstr>
      <vt:lpstr>Architecture</vt:lpstr>
      <vt:lpstr>Architecture</vt:lpstr>
      <vt:lpstr>DEMO DAY VIDEO (3 min)</vt:lpstr>
      <vt:lpstr>PowerPoint Presentation</vt:lpstr>
      <vt:lpstr>QAChat</vt:lpstr>
      <vt:lpstr>QAChat</vt:lpstr>
      <vt:lpstr>Architecture</vt:lpstr>
      <vt:lpstr>Requirements</vt:lpstr>
      <vt:lpstr>Demo</vt:lpstr>
      <vt:lpstr>QAChat Team</vt:lpstr>
      <vt:lpstr>QAChat Team</vt:lpstr>
      <vt:lpstr>TRASHCAN (not cannot)</vt:lpstr>
      <vt:lpstr>PowerPoint Presentation</vt:lpstr>
      <vt:lpstr>Team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TU-Pseudonym 8205172932578916</dc:creator>
  <cp:lastModifiedBy>Hafidz Arifin</cp:lastModifiedBy>
  <cp:revision>16</cp:revision>
  <dcterms:created xsi:type="dcterms:W3CDTF">2023-07-01T10:11:33Z</dcterms:created>
  <dcterms:modified xsi:type="dcterms:W3CDTF">2023-07-18T17:27:36Z</dcterms:modified>
</cp:coreProperties>
</file>